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E219F7B" w14:textId="17032E2A" w:rsidR="00240BF0" w:rsidRPr="00436183" w:rsidRDefault="0049752B" w:rsidP="00924382">
      <w:pPr>
        <w:pStyle w:val="MainHeadingBoldWhite"/>
      </w:pPr>
      <w:r>
        <w:t xml:space="preserve">Student Code of </w:t>
      </w:r>
      <w:r w:rsidRPr="00436183">
        <w:t>Conduct</w:t>
      </w:r>
    </w:p>
    <w:p w14:paraId="41DAD4AF" w14:textId="77777777" w:rsidR="00240BF0" w:rsidRPr="00436183" w:rsidRDefault="00240BF0">
      <w:pPr>
        <w:sectPr w:rsidR="00240BF0" w:rsidRPr="00436183" w:rsidSect="00240BF0">
          <w:headerReference w:type="default" r:id="rId11"/>
          <w:footerReference w:type="default" r:id="rId12"/>
          <w:pgSz w:w="11906" w:h="16838" w:code="9"/>
          <w:pgMar w:top="510" w:right="680" w:bottom="794" w:left="680" w:header="0" w:footer="680" w:gutter="0"/>
          <w:cols w:space="708"/>
          <w:docGrid w:linePitch="360"/>
        </w:sectPr>
      </w:pPr>
    </w:p>
    <w:p w14:paraId="6D20C7F0" w14:textId="3ABC51F9" w:rsidR="003C0907" w:rsidRPr="00436183" w:rsidRDefault="00CD0966" w:rsidP="00A43E06">
      <w:pPr>
        <w:pStyle w:val="Heading1"/>
      </w:pPr>
      <w:r w:rsidRPr="00436183">
        <w:lastRenderedPageBreak/>
        <w:t>Purpose</w:t>
      </w:r>
    </w:p>
    <w:p w14:paraId="18BBE00C" w14:textId="77777777" w:rsidR="00E3665F" w:rsidRPr="006D530D" w:rsidRDefault="002A29A2" w:rsidP="00D329E0">
      <w:pPr>
        <w:pStyle w:val="Heading2"/>
        <w:rPr>
          <w:sz w:val="28"/>
          <w:szCs w:val="28"/>
        </w:rPr>
      </w:pPr>
      <w:r w:rsidRPr="006D530D">
        <w:rPr>
          <w:sz w:val="28"/>
          <w:szCs w:val="28"/>
        </w:rPr>
        <w:t>The Student Code of Conduct sets out expectations for all students enrolled at UHI and partners.</w:t>
      </w:r>
      <w:r w:rsidR="00D329E0" w:rsidRPr="006D530D">
        <w:rPr>
          <w:sz w:val="28"/>
          <w:szCs w:val="28"/>
        </w:rPr>
        <w:t xml:space="preserve">  This includes domestic, RUK and International students</w:t>
      </w:r>
      <w:r w:rsidR="00E3665F" w:rsidRPr="006D530D">
        <w:rPr>
          <w:sz w:val="28"/>
          <w:szCs w:val="28"/>
        </w:rPr>
        <w:t xml:space="preserve"> studying at all levels e.g. FE, HE and Research.</w:t>
      </w:r>
      <w:r w:rsidRPr="006D530D">
        <w:rPr>
          <w:sz w:val="28"/>
          <w:szCs w:val="28"/>
        </w:rPr>
        <w:t xml:space="preserve"> </w:t>
      </w:r>
    </w:p>
    <w:p w14:paraId="55B80BB7" w14:textId="77777777" w:rsidR="00E3665F" w:rsidRPr="006D530D" w:rsidRDefault="00E3665F" w:rsidP="00D329E0">
      <w:pPr>
        <w:pStyle w:val="Heading2"/>
        <w:rPr>
          <w:sz w:val="24"/>
          <w:szCs w:val="24"/>
        </w:rPr>
      </w:pPr>
    </w:p>
    <w:p w14:paraId="6F4E6663" w14:textId="323CD3F4" w:rsidR="00601B45" w:rsidRPr="006D530D" w:rsidRDefault="002A29A2" w:rsidP="00D329E0">
      <w:pPr>
        <w:pStyle w:val="Heading2"/>
        <w:rPr>
          <w:sz w:val="24"/>
          <w:szCs w:val="24"/>
        </w:rPr>
      </w:pPr>
      <w:r w:rsidRPr="006D530D">
        <w:rPr>
          <w:sz w:val="24"/>
          <w:szCs w:val="24"/>
        </w:rPr>
        <w:t>All students</w:t>
      </w:r>
      <w:r w:rsidR="00E45F9D" w:rsidRPr="006D530D">
        <w:rPr>
          <w:sz w:val="24"/>
          <w:szCs w:val="24"/>
        </w:rPr>
        <w:t xml:space="preserve"> </w:t>
      </w:r>
      <w:r w:rsidRPr="006D530D">
        <w:rPr>
          <w:sz w:val="24"/>
          <w:szCs w:val="24"/>
        </w:rPr>
        <w:t>are expected to conduct themselves in an appropriate manner to other students, staff and external organisations</w:t>
      </w:r>
      <w:r w:rsidR="00D15CDA" w:rsidRPr="006D530D">
        <w:rPr>
          <w:sz w:val="24"/>
          <w:szCs w:val="24"/>
        </w:rPr>
        <w:t>, and which</w:t>
      </w:r>
      <w:r w:rsidR="00114507" w:rsidRPr="006D530D">
        <w:rPr>
          <w:sz w:val="24"/>
          <w:szCs w:val="24"/>
        </w:rPr>
        <w:t xml:space="preserve"> conforms with our 4 key values of Collaboration, Openness, Respect and Excellence as detailed in the </w:t>
      </w:r>
      <w:hyperlink r:id="rId13" w:history="1">
        <w:r w:rsidR="00114507" w:rsidRPr="00EF3772">
          <w:rPr>
            <w:rStyle w:val="Hyperlink"/>
            <w:color w:val="0070C0"/>
            <w:sz w:val="24"/>
            <w:szCs w:val="24"/>
          </w:rPr>
          <w:t>UHI Strategic Plan 2030</w:t>
        </w:r>
      </w:hyperlink>
      <w:r w:rsidR="00D15CDA" w:rsidRPr="006D530D">
        <w:rPr>
          <w:sz w:val="24"/>
          <w:szCs w:val="24"/>
        </w:rPr>
        <w:t>.</w:t>
      </w:r>
    </w:p>
    <w:p w14:paraId="036654DA" w14:textId="77777777" w:rsidR="002A29A2" w:rsidRPr="006D530D" w:rsidRDefault="002A29A2" w:rsidP="00A43E06">
      <w:pPr>
        <w:pStyle w:val="BodyText"/>
      </w:pPr>
    </w:p>
    <w:p w14:paraId="3953D39D" w14:textId="3F6736D8" w:rsidR="00E834B7" w:rsidRPr="006D530D" w:rsidRDefault="003201C9" w:rsidP="00A43E06">
      <w:pPr>
        <w:pStyle w:val="BodyText"/>
      </w:pPr>
      <w:r w:rsidRPr="006D530D">
        <w:t>A breach of the Student Code of Conduct will be treated as misconduct and dealt with using the Student Disciplinary Procedure. UHI and partners aim to act reasonably in dealing with alleged or actual student misconduct. We seek to balance the interests of all students, staff, local communities, businesses and other organisations with whom we seek to maintain good relationships.</w:t>
      </w:r>
    </w:p>
    <w:p w14:paraId="0AF6CC15" w14:textId="77777777" w:rsidR="00251AE5" w:rsidRPr="006D530D" w:rsidRDefault="00251AE5" w:rsidP="00A43E06">
      <w:pPr>
        <w:pStyle w:val="BodyText"/>
      </w:pPr>
    </w:p>
    <w:p w14:paraId="37B1196C" w14:textId="27151B8D" w:rsidR="00251AE5" w:rsidRPr="00436183" w:rsidRDefault="00251AE5" w:rsidP="00A43E06">
      <w:pPr>
        <w:pStyle w:val="BodyText"/>
      </w:pPr>
      <w:r w:rsidRPr="006D530D">
        <w:t xml:space="preserve">Students can also receive </w:t>
      </w:r>
      <w:r w:rsidR="0076668C" w:rsidRPr="006D530D">
        <w:t xml:space="preserve">free, independent, and confidential support from Highlands and Islands Student Association (HISA) </w:t>
      </w:r>
      <w:hyperlink r:id="rId14" w:history="1">
        <w:r w:rsidR="0076668C" w:rsidRPr="002654B2">
          <w:rPr>
            <w:rStyle w:val="Hyperlink"/>
            <w:color w:val="0070C0"/>
          </w:rPr>
          <w:t>Advice Service</w:t>
        </w:r>
      </w:hyperlink>
      <w:r w:rsidR="0076668C" w:rsidRPr="006D530D">
        <w:t xml:space="preserve"> at any stage, whether </w:t>
      </w:r>
      <w:r w:rsidR="00BA662A" w:rsidRPr="006D530D">
        <w:t>they report an issue or respond to an allegation.</w:t>
      </w:r>
    </w:p>
    <w:p w14:paraId="1088BF92" w14:textId="77777777" w:rsidR="00E834B7" w:rsidRPr="00436183" w:rsidRDefault="00E834B7" w:rsidP="00A43E06">
      <w:pPr>
        <w:pStyle w:val="BodyText"/>
      </w:pPr>
    </w:p>
    <w:p w14:paraId="6F1EF335" w14:textId="339A9B00" w:rsidR="00E834B7" w:rsidRPr="00436183" w:rsidRDefault="001E12F4" w:rsidP="00696425">
      <w:pPr>
        <w:pStyle w:val="Heading1"/>
      </w:pPr>
      <w:r w:rsidRPr="00436183">
        <w:t>Conduct that is expected of students</w:t>
      </w:r>
      <w:r w:rsidR="00B74FB4">
        <w:t xml:space="preserve"> </w:t>
      </w:r>
    </w:p>
    <w:p w14:paraId="70FD6BCD" w14:textId="5D89F218" w:rsidR="00E834B7" w:rsidRPr="00B22F7F" w:rsidRDefault="00696425" w:rsidP="00A43E06">
      <w:pPr>
        <w:pStyle w:val="BodyText"/>
      </w:pPr>
      <w:r w:rsidRPr="00436183">
        <w:t xml:space="preserve">Students are expected to observe the </w:t>
      </w:r>
      <w:r w:rsidR="00AE00C8" w:rsidRPr="00436183">
        <w:t xml:space="preserve">Student </w:t>
      </w:r>
      <w:r w:rsidRPr="00436183">
        <w:t>Code of Conduct throughout their studies. The</w:t>
      </w:r>
      <w:r w:rsidR="00AE00C8" w:rsidRPr="00436183">
        <w:t xml:space="preserve"> Student</w:t>
      </w:r>
      <w:r w:rsidRPr="00436183">
        <w:t xml:space="preserve"> Code of Conduct applies to behaviour in both physical and online environments</w:t>
      </w:r>
      <w:r w:rsidR="003A4ED9">
        <w:t xml:space="preserve"> </w:t>
      </w:r>
      <w:r w:rsidR="003A4ED9" w:rsidRPr="00B22F7F">
        <w:t>to both staff and students</w:t>
      </w:r>
      <w:r w:rsidRPr="00B22F7F">
        <w:t>. Students are expected:</w:t>
      </w:r>
    </w:p>
    <w:p w14:paraId="31DDE359" w14:textId="2C41A8A3" w:rsidR="00696425" w:rsidRPr="00B22F7F" w:rsidRDefault="00696425" w:rsidP="00A43E06">
      <w:pPr>
        <w:pStyle w:val="BodyText"/>
      </w:pPr>
    </w:p>
    <w:p w14:paraId="5504C508" w14:textId="4B5A53D1" w:rsidR="007F10A6" w:rsidRPr="00B22F7F" w:rsidRDefault="00EF0EFA" w:rsidP="003A5F36">
      <w:pPr>
        <w:pStyle w:val="PurpleCrossBullet"/>
        <w:ind w:left="210" w:hanging="210"/>
        <w:rPr>
          <w:sz w:val="24"/>
          <w:szCs w:val="24"/>
        </w:rPr>
      </w:pPr>
      <w:r w:rsidRPr="00B22F7F">
        <w:rPr>
          <w:sz w:val="24"/>
          <w:szCs w:val="24"/>
        </w:rPr>
        <w:t xml:space="preserve">To take responsibility for their own </w:t>
      </w:r>
      <w:r w:rsidR="007F10A6" w:rsidRPr="00B22F7F">
        <w:rPr>
          <w:sz w:val="24"/>
          <w:szCs w:val="24"/>
        </w:rPr>
        <w:t>actions and</w:t>
      </w:r>
      <w:r w:rsidRPr="00B22F7F">
        <w:rPr>
          <w:sz w:val="24"/>
          <w:szCs w:val="24"/>
        </w:rPr>
        <w:t xml:space="preserve"> </w:t>
      </w:r>
      <w:r w:rsidR="00B22F7F" w:rsidRPr="00B22F7F">
        <w:rPr>
          <w:sz w:val="24"/>
          <w:szCs w:val="24"/>
        </w:rPr>
        <w:t>conduct.</w:t>
      </w:r>
      <w:r w:rsidRPr="00B22F7F">
        <w:rPr>
          <w:sz w:val="24"/>
          <w:szCs w:val="24"/>
        </w:rPr>
        <w:t xml:space="preserve"> </w:t>
      </w:r>
    </w:p>
    <w:p w14:paraId="54FFE0F4" w14:textId="0BAAB3CB" w:rsidR="007F10A6" w:rsidRPr="00B22F7F" w:rsidRDefault="00EF0EFA" w:rsidP="003A5F36">
      <w:pPr>
        <w:pStyle w:val="PurpleCrossBullet"/>
        <w:ind w:left="210" w:hanging="210"/>
        <w:rPr>
          <w:sz w:val="24"/>
          <w:szCs w:val="24"/>
        </w:rPr>
      </w:pPr>
      <w:r w:rsidRPr="00B22F7F">
        <w:rPr>
          <w:sz w:val="24"/>
          <w:szCs w:val="24"/>
        </w:rPr>
        <w:t xml:space="preserve">To behave in a manner that fosters </w:t>
      </w:r>
      <w:r w:rsidR="00736149" w:rsidRPr="00B22F7F">
        <w:rPr>
          <w:sz w:val="24"/>
          <w:szCs w:val="24"/>
        </w:rPr>
        <w:t>respect and</w:t>
      </w:r>
      <w:r w:rsidRPr="00B22F7F">
        <w:rPr>
          <w:sz w:val="24"/>
          <w:szCs w:val="24"/>
        </w:rPr>
        <w:t xml:space="preserve"> understanding between all members </w:t>
      </w:r>
      <w:r w:rsidR="00736149" w:rsidRPr="00B22F7F">
        <w:rPr>
          <w:sz w:val="24"/>
          <w:szCs w:val="24"/>
        </w:rPr>
        <w:t>of our</w:t>
      </w:r>
      <w:r w:rsidRPr="00B22F7F">
        <w:rPr>
          <w:sz w:val="24"/>
          <w:szCs w:val="24"/>
        </w:rPr>
        <w:t xml:space="preserve"> </w:t>
      </w:r>
      <w:r w:rsidR="00B22F7F" w:rsidRPr="00B22F7F">
        <w:rPr>
          <w:sz w:val="24"/>
          <w:szCs w:val="24"/>
        </w:rPr>
        <w:t>community.</w:t>
      </w:r>
      <w:r w:rsidRPr="00B22F7F">
        <w:rPr>
          <w:sz w:val="24"/>
          <w:szCs w:val="24"/>
        </w:rPr>
        <w:t xml:space="preserve"> </w:t>
      </w:r>
    </w:p>
    <w:p w14:paraId="1612EDFF" w14:textId="503FAA10" w:rsidR="007F10A6" w:rsidRPr="00B22F7F" w:rsidRDefault="00EF0EFA" w:rsidP="003A5F36">
      <w:pPr>
        <w:pStyle w:val="PurpleCrossBullet"/>
        <w:ind w:left="210" w:hanging="210"/>
        <w:rPr>
          <w:sz w:val="24"/>
          <w:szCs w:val="24"/>
        </w:rPr>
      </w:pPr>
      <w:r w:rsidRPr="00B22F7F">
        <w:rPr>
          <w:sz w:val="24"/>
          <w:szCs w:val="24"/>
        </w:rPr>
        <w:t xml:space="preserve">To act within the law and not to engage </w:t>
      </w:r>
      <w:r w:rsidR="00736149" w:rsidRPr="00B22F7F">
        <w:rPr>
          <w:sz w:val="24"/>
          <w:szCs w:val="24"/>
        </w:rPr>
        <w:t>in any</w:t>
      </w:r>
      <w:r w:rsidRPr="00B22F7F">
        <w:rPr>
          <w:sz w:val="24"/>
          <w:szCs w:val="24"/>
        </w:rPr>
        <w:t xml:space="preserve"> activity or behaviour that is likely to bring </w:t>
      </w:r>
      <w:r w:rsidR="00736149" w:rsidRPr="00B22F7F">
        <w:rPr>
          <w:sz w:val="24"/>
          <w:szCs w:val="24"/>
        </w:rPr>
        <w:t>UHI and partners</w:t>
      </w:r>
      <w:r w:rsidRPr="00B22F7F">
        <w:rPr>
          <w:sz w:val="24"/>
          <w:szCs w:val="24"/>
        </w:rPr>
        <w:t xml:space="preserve"> into </w:t>
      </w:r>
      <w:r w:rsidR="00B22F7F" w:rsidRPr="00B22F7F">
        <w:rPr>
          <w:sz w:val="24"/>
          <w:szCs w:val="24"/>
        </w:rPr>
        <w:t>disrepute.</w:t>
      </w:r>
      <w:r w:rsidRPr="00B22F7F">
        <w:rPr>
          <w:sz w:val="24"/>
          <w:szCs w:val="24"/>
        </w:rPr>
        <w:t xml:space="preserve"> </w:t>
      </w:r>
    </w:p>
    <w:p w14:paraId="2FE715C1" w14:textId="278AF42F" w:rsidR="007F10A6" w:rsidRPr="00B22F7F" w:rsidRDefault="00EF0EFA" w:rsidP="003A5F36">
      <w:pPr>
        <w:pStyle w:val="PurpleCrossBullet"/>
        <w:ind w:left="210" w:hanging="210"/>
        <w:rPr>
          <w:sz w:val="24"/>
          <w:szCs w:val="24"/>
        </w:rPr>
      </w:pPr>
      <w:r w:rsidRPr="00B22F7F">
        <w:rPr>
          <w:sz w:val="24"/>
          <w:szCs w:val="24"/>
        </w:rPr>
        <w:t>To value the good relationships</w:t>
      </w:r>
      <w:r w:rsidR="007F10A6" w:rsidRPr="00B22F7F">
        <w:rPr>
          <w:sz w:val="24"/>
          <w:szCs w:val="24"/>
        </w:rPr>
        <w:t xml:space="preserve"> UHI and partne</w:t>
      </w:r>
      <w:r w:rsidR="00736149" w:rsidRPr="00B22F7F">
        <w:rPr>
          <w:sz w:val="24"/>
          <w:szCs w:val="24"/>
        </w:rPr>
        <w:t>r</w:t>
      </w:r>
      <w:r w:rsidR="007F10A6" w:rsidRPr="00B22F7F">
        <w:rPr>
          <w:sz w:val="24"/>
          <w:szCs w:val="24"/>
        </w:rPr>
        <w:t>s</w:t>
      </w:r>
      <w:r w:rsidRPr="00B22F7F">
        <w:rPr>
          <w:sz w:val="24"/>
          <w:szCs w:val="24"/>
        </w:rPr>
        <w:t xml:space="preserve"> have with local communities, businesses and other</w:t>
      </w:r>
      <w:r w:rsidR="00B22F7F">
        <w:rPr>
          <w:sz w:val="24"/>
          <w:szCs w:val="24"/>
        </w:rPr>
        <w:t xml:space="preserve"> </w:t>
      </w:r>
      <w:r w:rsidR="00B22F7F" w:rsidRPr="00B22F7F">
        <w:rPr>
          <w:sz w:val="24"/>
          <w:szCs w:val="24"/>
        </w:rPr>
        <w:t>organisations.</w:t>
      </w:r>
      <w:r w:rsidRPr="00B22F7F">
        <w:rPr>
          <w:sz w:val="24"/>
          <w:szCs w:val="24"/>
        </w:rPr>
        <w:t xml:space="preserve"> </w:t>
      </w:r>
    </w:p>
    <w:p w14:paraId="0DF6F70A" w14:textId="4C25BA6A" w:rsidR="007F10A6" w:rsidRPr="00B22F7F" w:rsidRDefault="00EC065F" w:rsidP="003A5F36">
      <w:pPr>
        <w:pStyle w:val="PurpleCrossBullet"/>
        <w:ind w:left="210" w:hanging="210"/>
        <w:rPr>
          <w:sz w:val="24"/>
          <w:szCs w:val="24"/>
        </w:rPr>
      </w:pPr>
      <w:r w:rsidRPr="00B22F7F">
        <w:rPr>
          <w:sz w:val="24"/>
          <w:szCs w:val="24"/>
        </w:rPr>
        <w:t>T</w:t>
      </w:r>
      <w:r w:rsidR="00746FE0" w:rsidRPr="00B22F7F">
        <w:rPr>
          <w:sz w:val="24"/>
          <w:szCs w:val="24"/>
        </w:rPr>
        <w:t>o communicate in a respectful and considerate manner, avoiding language that is abusive, threatening, discriminatory, or intended to cause harm. While offence may be taken in any interaction, UHI distinguishes between unintentionally causing discomfort and deliberate or reckless use of harmful language that undermines the dignity or safety of others</w:t>
      </w:r>
      <w:r w:rsidR="00C96E11" w:rsidRPr="00B22F7F">
        <w:rPr>
          <w:sz w:val="24"/>
          <w:szCs w:val="24"/>
        </w:rPr>
        <w:t>.</w:t>
      </w:r>
    </w:p>
    <w:p w14:paraId="225B93D3" w14:textId="7501C2A4" w:rsidR="007F10A6" w:rsidRPr="00B22F7F" w:rsidRDefault="00EF0EFA" w:rsidP="003A5F36">
      <w:pPr>
        <w:pStyle w:val="PurpleCrossBullet"/>
        <w:ind w:left="210" w:hanging="210"/>
        <w:rPr>
          <w:sz w:val="24"/>
          <w:szCs w:val="24"/>
        </w:rPr>
      </w:pPr>
      <w:r w:rsidRPr="00B22F7F">
        <w:rPr>
          <w:sz w:val="24"/>
          <w:szCs w:val="24"/>
        </w:rPr>
        <w:t xml:space="preserve">To treat all </w:t>
      </w:r>
      <w:r w:rsidR="00736149" w:rsidRPr="00B22F7F">
        <w:rPr>
          <w:sz w:val="24"/>
          <w:szCs w:val="24"/>
        </w:rPr>
        <w:t>UHI</w:t>
      </w:r>
      <w:r w:rsidR="00CD6C3A" w:rsidRPr="00B22F7F">
        <w:rPr>
          <w:sz w:val="24"/>
          <w:szCs w:val="24"/>
        </w:rPr>
        <w:t>,</w:t>
      </w:r>
      <w:r w:rsidR="00736149" w:rsidRPr="00B22F7F">
        <w:rPr>
          <w:sz w:val="24"/>
          <w:szCs w:val="24"/>
        </w:rPr>
        <w:t xml:space="preserve"> partner</w:t>
      </w:r>
      <w:r w:rsidR="00CD6C3A" w:rsidRPr="00B22F7F">
        <w:rPr>
          <w:sz w:val="24"/>
          <w:szCs w:val="24"/>
        </w:rPr>
        <w:t xml:space="preserve"> and external</w:t>
      </w:r>
      <w:r w:rsidRPr="00B22F7F">
        <w:rPr>
          <w:sz w:val="24"/>
          <w:szCs w:val="24"/>
        </w:rPr>
        <w:t xml:space="preserve"> property with </w:t>
      </w:r>
      <w:r w:rsidR="001B0E1F" w:rsidRPr="00B22F7F">
        <w:rPr>
          <w:sz w:val="24"/>
          <w:szCs w:val="24"/>
        </w:rPr>
        <w:t>care</w:t>
      </w:r>
      <w:r w:rsidR="001C7DBE" w:rsidRPr="00B22F7F">
        <w:rPr>
          <w:sz w:val="24"/>
          <w:szCs w:val="24"/>
        </w:rPr>
        <w:t xml:space="preserve"> and </w:t>
      </w:r>
      <w:r w:rsidR="00BD7ECC" w:rsidRPr="00B22F7F">
        <w:rPr>
          <w:sz w:val="24"/>
          <w:szCs w:val="24"/>
        </w:rPr>
        <w:t>respect.</w:t>
      </w:r>
    </w:p>
    <w:p w14:paraId="531ADDC2" w14:textId="751EB950" w:rsidR="007F10A6" w:rsidRPr="00B22F7F" w:rsidRDefault="00EF0EFA" w:rsidP="003A5F36">
      <w:pPr>
        <w:pStyle w:val="PurpleCrossBullet"/>
        <w:ind w:left="210" w:hanging="210"/>
        <w:rPr>
          <w:sz w:val="24"/>
          <w:szCs w:val="24"/>
        </w:rPr>
      </w:pPr>
      <w:r w:rsidRPr="00B22F7F">
        <w:rPr>
          <w:sz w:val="24"/>
          <w:szCs w:val="24"/>
        </w:rPr>
        <w:t xml:space="preserve">To comply with requests </w:t>
      </w:r>
      <w:r w:rsidR="00F43FF8" w:rsidRPr="00B22F7F">
        <w:rPr>
          <w:sz w:val="24"/>
          <w:szCs w:val="24"/>
        </w:rPr>
        <w:t>from</w:t>
      </w:r>
      <w:r w:rsidRPr="00B22F7F">
        <w:rPr>
          <w:sz w:val="24"/>
          <w:szCs w:val="24"/>
        </w:rPr>
        <w:t xml:space="preserve"> members of </w:t>
      </w:r>
      <w:r w:rsidR="00BD7ECC" w:rsidRPr="00B22F7F">
        <w:rPr>
          <w:sz w:val="24"/>
          <w:szCs w:val="24"/>
        </w:rPr>
        <w:t>staff.</w:t>
      </w:r>
      <w:r w:rsidRPr="00B22F7F">
        <w:rPr>
          <w:sz w:val="24"/>
          <w:szCs w:val="24"/>
        </w:rPr>
        <w:t xml:space="preserve"> </w:t>
      </w:r>
    </w:p>
    <w:p w14:paraId="268DDAF1" w14:textId="711A7079" w:rsidR="00E63885" w:rsidRPr="000C72FD" w:rsidRDefault="00EF0EFA" w:rsidP="00E63885">
      <w:pPr>
        <w:pStyle w:val="PurpleCrossBullet"/>
        <w:ind w:left="210" w:hanging="210"/>
        <w:rPr>
          <w:sz w:val="24"/>
          <w:szCs w:val="24"/>
        </w:rPr>
      </w:pPr>
      <w:r w:rsidRPr="00B22F7F">
        <w:rPr>
          <w:sz w:val="24"/>
          <w:szCs w:val="24"/>
        </w:rPr>
        <w:t xml:space="preserve">To adhere to </w:t>
      </w:r>
      <w:r w:rsidR="001B0E1F" w:rsidRPr="00B22F7F">
        <w:rPr>
          <w:sz w:val="24"/>
          <w:szCs w:val="24"/>
        </w:rPr>
        <w:t>h</w:t>
      </w:r>
      <w:r w:rsidRPr="00B22F7F">
        <w:rPr>
          <w:sz w:val="24"/>
          <w:szCs w:val="24"/>
        </w:rPr>
        <w:t xml:space="preserve">ealth and </w:t>
      </w:r>
      <w:r w:rsidR="001B0E1F" w:rsidRPr="00B22F7F">
        <w:rPr>
          <w:sz w:val="24"/>
          <w:szCs w:val="24"/>
        </w:rPr>
        <w:t>s</w:t>
      </w:r>
      <w:r w:rsidRPr="00B22F7F">
        <w:rPr>
          <w:sz w:val="24"/>
          <w:szCs w:val="24"/>
        </w:rPr>
        <w:t xml:space="preserve">afety policies </w:t>
      </w:r>
      <w:r w:rsidR="007F10A6" w:rsidRPr="00B22F7F">
        <w:rPr>
          <w:sz w:val="24"/>
          <w:szCs w:val="24"/>
        </w:rPr>
        <w:t>and protocols</w:t>
      </w:r>
      <w:r w:rsidRPr="00B22F7F">
        <w:rPr>
          <w:sz w:val="24"/>
          <w:szCs w:val="24"/>
        </w:rPr>
        <w:t xml:space="preserve"> (including fire alarms) and to </w:t>
      </w:r>
      <w:r w:rsidR="00736149" w:rsidRPr="00B22F7F">
        <w:rPr>
          <w:sz w:val="24"/>
          <w:szCs w:val="24"/>
        </w:rPr>
        <w:t>comply with</w:t>
      </w:r>
      <w:r w:rsidRPr="00B22F7F">
        <w:rPr>
          <w:sz w:val="24"/>
          <w:szCs w:val="24"/>
        </w:rPr>
        <w:t xml:space="preserve"> any temporary changes during</w:t>
      </w:r>
      <w:r w:rsidR="007F10A6" w:rsidRPr="00B22F7F">
        <w:rPr>
          <w:sz w:val="24"/>
          <w:szCs w:val="24"/>
        </w:rPr>
        <w:t xml:space="preserve"> maintenance and repairs</w:t>
      </w:r>
      <w:r w:rsidR="00167075" w:rsidRPr="00B22F7F">
        <w:rPr>
          <w:sz w:val="24"/>
          <w:szCs w:val="24"/>
        </w:rPr>
        <w:t>.</w:t>
      </w:r>
    </w:p>
    <w:p w14:paraId="49E02235" w14:textId="77777777" w:rsidR="00411CA0" w:rsidRDefault="00411CA0" w:rsidP="00E63885">
      <w:pPr>
        <w:pStyle w:val="BodyText"/>
        <w:rPr>
          <w:highlight w:val="yellow"/>
        </w:rPr>
      </w:pPr>
    </w:p>
    <w:p w14:paraId="5F4491D4" w14:textId="7F30BFE7" w:rsidR="00E63885" w:rsidRPr="00A426B3" w:rsidRDefault="00E63885" w:rsidP="00E63885">
      <w:pPr>
        <w:pStyle w:val="Heading2"/>
        <w:rPr>
          <w:b/>
          <w:bCs/>
          <w:sz w:val="80"/>
          <w:szCs w:val="80"/>
        </w:rPr>
      </w:pPr>
      <w:r w:rsidRPr="00A426B3">
        <w:rPr>
          <w:b/>
          <w:bCs/>
          <w:sz w:val="80"/>
          <w:szCs w:val="80"/>
        </w:rPr>
        <w:t>Support and Resource</w:t>
      </w:r>
      <w:r w:rsidR="00036912" w:rsidRPr="00A426B3">
        <w:rPr>
          <w:b/>
          <w:bCs/>
          <w:sz w:val="80"/>
          <w:szCs w:val="80"/>
        </w:rPr>
        <w:t>s</w:t>
      </w:r>
    </w:p>
    <w:p w14:paraId="649B6122" w14:textId="77777777" w:rsidR="00E63885" w:rsidRPr="00A426B3" w:rsidRDefault="00E63885" w:rsidP="00E63885">
      <w:pPr>
        <w:pStyle w:val="BodyText"/>
      </w:pPr>
    </w:p>
    <w:p w14:paraId="37EA3D81" w14:textId="2B430571" w:rsidR="00E63885" w:rsidRPr="00A426B3" w:rsidRDefault="00E63885" w:rsidP="00E63885">
      <w:pPr>
        <w:pStyle w:val="BodyText"/>
      </w:pPr>
      <w:r w:rsidRPr="00A426B3">
        <w:t xml:space="preserve">UHI and partners are committed to ensuring students have access to appropriate support during conduct-related issues.  Students are encouraged to </w:t>
      </w:r>
      <w:r w:rsidR="00A426B3" w:rsidRPr="00A426B3">
        <w:t>contact</w:t>
      </w:r>
      <w:r w:rsidRPr="00A426B3">
        <w:t xml:space="preserve"> the services</w:t>
      </w:r>
      <w:r w:rsidR="00336BB9" w:rsidRPr="00A426B3">
        <w:t xml:space="preserve"> below</w:t>
      </w:r>
      <w:r w:rsidRPr="00A426B3">
        <w:t>, if required:</w:t>
      </w:r>
    </w:p>
    <w:p w14:paraId="304643C6" w14:textId="77777777" w:rsidR="00E63885" w:rsidRPr="00A426B3" w:rsidRDefault="00E63885" w:rsidP="00E63885">
      <w:pPr>
        <w:pStyle w:val="BodyText"/>
      </w:pPr>
    </w:p>
    <w:p w14:paraId="12A2C877" w14:textId="52310487" w:rsidR="00E63885" w:rsidRPr="00A426B3" w:rsidRDefault="00E63885" w:rsidP="00E63885">
      <w:pPr>
        <w:pStyle w:val="BodyText"/>
        <w:numPr>
          <w:ilvl w:val="0"/>
          <w:numId w:val="23"/>
        </w:numPr>
      </w:pPr>
      <w:r w:rsidRPr="00A426B3">
        <w:t xml:space="preserve">Local Student Support teams – support on a range of issues including counselling and wellbeing.  Find your local support team </w:t>
      </w:r>
      <w:hyperlink r:id="rId15" w:history="1">
        <w:r w:rsidR="0031748A" w:rsidRPr="002654B2">
          <w:rPr>
            <w:rStyle w:val="Hyperlink"/>
            <w:color w:val="0070C0"/>
          </w:rPr>
          <w:t>here</w:t>
        </w:r>
      </w:hyperlink>
      <w:r w:rsidR="0031748A" w:rsidRPr="00A426B3">
        <w:t>.</w:t>
      </w:r>
    </w:p>
    <w:p w14:paraId="09F1464A" w14:textId="2D4997DA" w:rsidR="00E63885" w:rsidRPr="00A426B3" w:rsidRDefault="00E63885" w:rsidP="00E63885">
      <w:pPr>
        <w:pStyle w:val="BodyText"/>
        <w:numPr>
          <w:ilvl w:val="0"/>
          <w:numId w:val="23"/>
        </w:numPr>
      </w:pPr>
      <w:r w:rsidRPr="00A426B3">
        <w:t xml:space="preserve">HISA Advice Service – Free, confidential, and independent advice on student rights, disciplinary procedures, appeals and wellbeing support.  Contact </w:t>
      </w:r>
      <w:hyperlink r:id="rId16">
        <w:r w:rsidRPr="002654B2">
          <w:rPr>
            <w:rStyle w:val="Hyperlink"/>
            <w:color w:val="0070C0"/>
          </w:rPr>
          <w:t>hisa.advice@uhi.ac.uk</w:t>
        </w:r>
      </w:hyperlink>
      <w:r w:rsidRPr="00A426B3">
        <w:t xml:space="preserve"> or visit the </w:t>
      </w:r>
      <w:hyperlink r:id="rId17">
        <w:r w:rsidR="0031748A" w:rsidRPr="002654B2">
          <w:rPr>
            <w:rStyle w:val="Hyperlink"/>
            <w:color w:val="0070C0"/>
          </w:rPr>
          <w:t>website</w:t>
        </w:r>
      </w:hyperlink>
      <w:r w:rsidR="0031748A" w:rsidRPr="00A426B3">
        <w:t xml:space="preserve"> </w:t>
      </w:r>
      <w:r w:rsidRPr="00A426B3">
        <w:t>for more information.</w:t>
      </w:r>
    </w:p>
    <w:p w14:paraId="33C8900A" w14:textId="3AB6B7FE" w:rsidR="78DEEE2A" w:rsidRPr="00A426B3" w:rsidRDefault="78DEEE2A" w:rsidP="007E0BD6">
      <w:pPr>
        <w:pStyle w:val="BodyText"/>
      </w:pPr>
    </w:p>
    <w:p w14:paraId="38948859" w14:textId="186DE64E" w:rsidR="00FD6FED" w:rsidRPr="00A426B3" w:rsidRDefault="00FD6FED" w:rsidP="78DEEE2A">
      <w:pPr>
        <w:pStyle w:val="BodyText"/>
        <w:rPr>
          <w:u w:val="single"/>
        </w:rPr>
      </w:pPr>
      <w:r w:rsidRPr="00A426B3">
        <w:rPr>
          <w:u w:val="single"/>
        </w:rPr>
        <w:t>Harm reduction approach to drugs</w:t>
      </w:r>
    </w:p>
    <w:p w14:paraId="69ECF3DF" w14:textId="77777777" w:rsidR="00FD6FED" w:rsidRPr="00A426B3" w:rsidRDefault="00FD6FED" w:rsidP="78DEEE2A">
      <w:pPr>
        <w:pStyle w:val="BodyText"/>
        <w:rPr>
          <w:u w:val="single"/>
        </w:rPr>
      </w:pPr>
    </w:p>
    <w:p w14:paraId="0ACA2B8C" w14:textId="542F147A" w:rsidR="6210E8B1" w:rsidRPr="00A426B3" w:rsidRDefault="001523F4" w:rsidP="6C05B46C">
      <w:pPr>
        <w:pStyle w:val="BodyText"/>
      </w:pPr>
      <w:r w:rsidRPr="00A426B3">
        <w:t>The U</w:t>
      </w:r>
      <w:r w:rsidR="00AE7DF9" w:rsidRPr="00A426B3">
        <w:t xml:space="preserve">niversities </w:t>
      </w:r>
      <w:r w:rsidRPr="00A426B3">
        <w:t>UK</w:t>
      </w:r>
      <w:r w:rsidR="00CD7655" w:rsidRPr="00A426B3">
        <w:t xml:space="preserve"> report ‘Enabling student health and success’</w:t>
      </w:r>
      <w:r w:rsidR="003A39C2" w:rsidRPr="00A426B3">
        <w:t xml:space="preserve"> recommends universities adopt a harm reduction approach to drugs</w:t>
      </w:r>
      <w:r w:rsidR="00794CDA" w:rsidRPr="00A426B3">
        <w:t xml:space="preserve"> which the university</w:t>
      </w:r>
      <w:r w:rsidR="005462C8" w:rsidRPr="00A426B3">
        <w:t xml:space="preserve"> and its academic </w:t>
      </w:r>
      <w:r w:rsidR="00572994" w:rsidRPr="00A426B3">
        <w:t>partner’s</w:t>
      </w:r>
      <w:r w:rsidR="00794CDA" w:rsidRPr="00A426B3">
        <w:t xml:space="preserve"> support.</w:t>
      </w:r>
      <w:r w:rsidR="006557BA" w:rsidRPr="00A426B3">
        <w:t xml:space="preserve">  This does not condone or normalise the use of drugs </w:t>
      </w:r>
      <w:r w:rsidR="006D77C0" w:rsidRPr="00A426B3">
        <w:t>but looks to reduce the harms which may result from drug use and supply.</w:t>
      </w:r>
      <w:r w:rsidR="00AE71DE" w:rsidRPr="00A426B3">
        <w:t xml:space="preserve">  </w:t>
      </w:r>
      <w:r w:rsidR="00FB7CDC" w:rsidRPr="00A426B3">
        <w:t>This approach does not exclude the use of disciplinary action being taken against students, in particular wh</w:t>
      </w:r>
      <w:r w:rsidR="00637BE0" w:rsidRPr="00A426B3">
        <w:t>ere there is supply or where use causes harm to others.</w:t>
      </w:r>
    </w:p>
    <w:p w14:paraId="17E39825" w14:textId="374DC791" w:rsidR="6210E8B1" w:rsidRPr="00943D94" w:rsidRDefault="6210E8B1" w:rsidP="6C05B46C">
      <w:pPr>
        <w:pStyle w:val="BodyText"/>
        <w:rPr>
          <w:highlight w:val="cyan"/>
        </w:rPr>
      </w:pPr>
    </w:p>
    <w:p w14:paraId="138CF4FD" w14:textId="77777777" w:rsidR="00E63885" w:rsidRPr="00E63885" w:rsidRDefault="00E63885" w:rsidP="00E63885">
      <w:pPr>
        <w:pStyle w:val="BodyText"/>
        <w:rPr>
          <w:highlight w:val="yellow"/>
        </w:rPr>
      </w:pPr>
    </w:p>
    <w:p w14:paraId="7972077D" w14:textId="6FB4B9B1" w:rsidR="00E834B7" w:rsidRPr="00436183" w:rsidRDefault="00E834B7" w:rsidP="00A43E06">
      <w:r w:rsidRPr="00436183">
        <w:br w:type="page"/>
      </w:r>
    </w:p>
    <w:p w14:paraId="4A66CDAE" w14:textId="77777777" w:rsidR="00AE00C8" w:rsidRPr="00436183" w:rsidRDefault="00AE00C8" w:rsidP="00A43E06">
      <w:pPr>
        <w:pStyle w:val="Heading2"/>
        <w:rPr>
          <w:b/>
          <w:bCs/>
          <w:spacing w:val="-10"/>
          <w:sz w:val="80"/>
          <w:szCs w:val="80"/>
        </w:rPr>
      </w:pPr>
      <w:r w:rsidRPr="00436183">
        <w:rPr>
          <w:b/>
          <w:bCs/>
          <w:spacing w:val="-10"/>
          <w:sz w:val="80"/>
          <w:szCs w:val="80"/>
        </w:rPr>
        <w:lastRenderedPageBreak/>
        <w:t xml:space="preserve">Reporting suspected breaches of the Student Code of Conduct </w:t>
      </w:r>
    </w:p>
    <w:p w14:paraId="1AC1E53D" w14:textId="77777777" w:rsidR="00E834B7" w:rsidRPr="00436183" w:rsidRDefault="00E834B7" w:rsidP="00A43E06">
      <w:pPr>
        <w:pStyle w:val="BodyText"/>
      </w:pPr>
    </w:p>
    <w:p w14:paraId="03889BCA" w14:textId="0332C6D9" w:rsidR="00933978" w:rsidRPr="00436183" w:rsidRDefault="002D49FC" w:rsidP="00A43E06">
      <w:pPr>
        <w:pStyle w:val="BodyText"/>
      </w:pPr>
      <w:r w:rsidRPr="00436183">
        <w:t>Students can report suspected breaches of the Student Code of Conduct to any member of staff. Should the report be of a personal or sensitive nature, students can discuss the issue with a member of staff they trust</w:t>
      </w:r>
      <w:r w:rsidR="00996066">
        <w:t>.</w:t>
      </w:r>
    </w:p>
    <w:p w14:paraId="22897ABB" w14:textId="77777777" w:rsidR="00933978" w:rsidRPr="00436183" w:rsidRDefault="00933978" w:rsidP="00A43E06">
      <w:pPr>
        <w:pStyle w:val="BodyText"/>
      </w:pPr>
    </w:p>
    <w:p w14:paraId="38037092" w14:textId="5A494B13" w:rsidR="00E834B7" w:rsidRDefault="002D49FC" w:rsidP="00A43E06">
      <w:pPr>
        <w:pStyle w:val="BodyText"/>
      </w:pPr>
      <w:r w:rsidRPr="00436183">
        <w:t>Students should remember that makin</w:t>
      </w:r>
      <w:r w:rsidR="005D72A3">
        <w:t>g</w:t>
      </w:r>
      <w:r w:rsidRPr="00436183">
        <w:t xml:space="preserve"> malicious allegations is a breach of the Student Code of Conduct.</w:t>
      </w:r>
    </w:p>
    <w:p w14:paraId="62FEF840" w14:textId="77777777" w:rsidR="00100148" w:rsidRDefault="00100148" w:rsidP="00A43E06">
      <w:pPr>
        <w:pStyle w:val="BodyText"/>
      </w:pPr>
    </w:p>
    <w:p w14:paraId="0DD23374" w14:textId="361957A2" w:rsidR="00100148" w:rsidRPr="00436183" w:rsidRDefault="00100148" w:rsidP="00A43E06">
      <w:pPr>
        <w:pStyle w:val="BodyText"/>
      </w:pPr>
      <w:r w:rsidRPr="00A426B3">
        <w:t xml:space="preserve">If students are unsure how to proceed, they are encouraged to speak </w:t>
      </w:r>
      <w:r w:rsidR="008707FA" w:rsidRPr="00A426B3">
        <w:t>with HISA Advice Service for guidance on reporting, what to expect, and to understand their rights throughout the</w:t>
      </w:r>
      <w:r w:rsidR="0002436A" w:rsidRPr="00A426B3">
        <w:t xml:space="preserve"> disciplinary</w:t>
      </w:r>
      <w:r w:rsidR="008707FA" w:rsidRPr="00A426B3">
        <w:t xml:space="preserve"> process.</w:t>
      </w:r>
    </w:p>
    <w:p w14:paraId="092B75D1" w14:textId="77777777" w:rsidR="002D49FC" w:rsidRDefault="002D49FC" w:rsidP="00A43E06">
      <w:pPr>
        <w:pStyle w:val="BodyText"/>
      </w:pPr>
    </w:p>
    <w:p w14:paraId="625019B0" w14:textId="77777777" w:rsidR="007A0588" w:rsidRPr="00436183" w:rsidRDefault="007A0588" w:rsidP="00A43E06">
      <w:pPr>
        <w:pStyle w:val="BodyText"/>
      </w:pPr>
    </w:p>
    <w:p w14:paraId="0C33AFA0" w14:textId="3CF1E58B" w:rsidR="00467E8B" w:rsidRPr="00436183" w:rsidRDefault="00467E8B" w:rsidP="00A43E06">
      <w:pPr>
        <w:pStyle w:val="Heading2"/>
        <w:rPr>
          <w:b/>
          <w:bCs/>
          <w:spacing w:val="-10"/>
          <w:sz w:val="80"/>
          <w:szCs w:val="80"/>
        </w:rPr>
      </w:pPr>
      <w:r w:rsidRPr="00436183">
        <w:rPr>
          <w:b/>
          <w:bCs/>
          <w:spacing w:val="-10"/>
          <w:sz w:val="80"/>
          <w:szCs w:val="80"/>
        </w:rPr>
        <w:t xml:space="preserve">Action that will be regarded as misconduct </w:t>
      </w:r>
    </w:p>
    <w:p w14:paraId="42C8CF34" w14:textId="77777777" w:rsidR="00A43E06" w:rsidRPr="00436183" w:rsidRDefault="00A43E06" w:rsidP="00A43E06">
      <w:pPr>
        <w:pStyle w:val="BodyText"/>
      </w:pPr>
    </w:p>
    <w:p w14:paraId="2B390114" w14:textId="77777777" w:rsidR="0022747F" w:rsidRDefault="002C68B7" w:rsidP="00A43E06">
      <w:pPr>
        <w:pStyle w:val="BodyText"/>
      </w:pPr>
      <w:r w:rsidRPr="00436183">
        <w:t xml:space="preserve">The table below sets out examples of behaviour that will be regarded as misconduct. These behaviours could be verbal, physical or written, in person or online. The list is not </w:t>
      </w:r>
      <w:r w:rsidR="007962B7" w:rsidRPr="00436183">
        <w:t>exhaustive,</w:t>
      </w:r>
      <w:r w:rsidRPr="00436183">
        <w:t xml:space="preserve"> and action may be brought against other unacceptable behaviours. </w:t>
      </w:r>
    </w:p>
    <w:p w14:paraId="0B9C1D1C" w14:textId="77777777" w:rsidR="0022747F" w:rsidRDefault="0022747F" w:rsidP="00A43E06">
      <w:pPr>
        <w:pStyle w:val="BodyText"/>
      </w:pPr>
    </w:p>
    <w:p w14:paraId="2297FCF4" w14:textId="44EB22A0" w:rsidR="00A43E06" w:rsidRDefault="002C68B7" w:rsidP="00A43E06">
      <w:pPr>
        <w:pStyle w:val="BodyText"/>
      </w:pPr>
      <w:r w:rsidRPr="00436183">
        <w:t>Where there are reasonable grounds for suspicion that a student has breached the</w:t>
      </w:r>
      <w:r w:rsidR="006C39E8" w:rsidRPr="00436183">
        <w:t xml:space="preserve"> Student</w:t>
      </w:r>
      <w:r w:rsidRPr="00436183">
        <w:t xml:space="preserve"> Code of Conduct, staff can take appropriate action to investigate.</w:t>
      </w:r>
    </w:p>
    <w:p w14:paraId="3AD162A8" w14:textId="77777777" w:rsidR="00B40737" w:rsidRDefault="00B40737" w:rsidP="00A43E06">
      <w:pPr>
        <w:pStyle w:val="BodyText"/>
      </w:pPr>
    </w:p>
    <w:p w14:paraId="7AF666F8" w14:textId="598F5535" w:rsidR="00B40737" w:rsidRPr="005E16B2" w:rsidRDefault="00765264" w:rsidP="00DC0796">
      <w:pPr>
        <w:pStyle w:val="BodyText"/>
        <w:rPr>
          <w:b/>
          <w:bCs/>
        </w:rPr>
      </w:pPr>
      <w:r w:rsidRPr="005E16B2">
        <w:rPr>
          <w:b/>
          <w:bCs/>
        </w:rPr>
        <w:t>CONTENT</w:t>
      </w:r>
      <w:r w:rsidR="00B40737" w:rsidRPr="005E16B2">
        <w:rPr>
          <w:b/>
          <w:bCs/>
        </w:rPr>
        <w:t xml:space="preserve"> WARNING</w:t>
      </w:r>
    </w:p>
    <w:p w14:paraId="796AAA42" w14:textId="0B9EB5C9" w:rsidR="0046627B" w:rsidRPr="005E16B2" w:rsidRDefault="0046627B" w:rsidP="00DC0796">
      <w:pPr>
        <w:pStyle w:val="BodyText"/>
      </w:pPr>
      <w:r w:rsidRPr="005E16B2">
        <w:t>This section contains references to physical violence, sexual misconduct, and gender-based violenc</w:t>
      </w:r>
      <w:r w:rsidR="004544F1" w:rsidRPr="005E16B2">
        <w:t>e which some may find distressing to read.</w:t>
      </w:r>
    </w:p>
    <w:p w14:paraId="73C9ED68" w14:textId="77777777" w:rsidR="0022747F" w:rsidRPr="005E16B2" w:rsidRDefault="0022747F" w:rsidP="00DC0796">
      <w:pPr>
        <w:pStyle w:val="BodyText"/>
      </w:pPr>
    </w:p>
    <w:p w14:paraId="0C129B51" w14:textId="48101F39" w:rsidR="0046627B" w:rsidRPr="005E16B2" w:rsidRDefault="7EB0437F" w:rsidP="00DC0796">
      <w:pPr>
        <w:pStyle w:val="BodyText"/>
      </w:pPr>
      <w:r w:rsidRPr="005E16B2">
        <w:t>If needed, s</w:t>
      </w:r>
      <w:r w:rsidR="0046627B" w:rsidRPr="005E16B2">
        <w:t xml:space="preserve">upport is available through </w:t>
      </w:r>
      <w:hyperlink r:id="rId18" w:history="1">
        <w:r w:rsidR="0046627B" w:rsidRPr="00455D49">
          <w:rPr>
            <w:rStyle w:val="Hyperlink"/>
            <w:color w:val="0070C0"/>
          </w:rPr>
          <w:t>local student support services</w:t>
        </w:r>
      </w:hyperlink>
      <w:r w:rsidR="0046627B" w:rsidRPr="005E16B2">
        <w:rPr>
          <w:color w:val="EE0000"/>
        </w:rPr>
        <w:t xml:space="preserve"> </w:t>
      </w:r>
      <w:r w:rsidR="0046627B" w:rsidRPr="005E16B2">
        <w:t xml:space="preserve">and the </w:t>
      </w:r>
      <w:hyperlink r:id="rId19" w:history="1">
        <w:r w:rsidR="0046627B" w:rsidRPr="00AE2E92">
          <w:rPr>
            <w:rStyle w:val="Hyperlink"/>
            <w:color w:val="0070C0"/>
          </w:rPr>
          <w:t>HISA Advice Service</w:t>
        </w:r>
      </w:hyperlink>
      <w:r w:rsidR="0046627B" w:rsidRPr="005E16B2">
        <w:t>.</w:t>
      </w:r>
    </w:p>
    <w:p w14:paraId="19DBEB7D" w14:textId="77777777" w:rsidR="0046627B" w:rsidRPr="00436183" w:rsidRDefault="0046627B" w:rsidP="00A43E06">
      <w:pPr>
        <w:pStyle w:val="BodyText"/>
      </w:pPr>
    </w:p>
    <w:p w14:paraId="724D288A" w14:textId="77777777" w:rsidR="002C68B7" w:rsidRDefault="002C68B7" w:rsidP="00A43E06">
      <w:pPr>
        <w:pStyle w:val="BodyText"/>
      </w:pPr>
    </w:p>
    <w:p w14:paraId="57D14046" w14:textId="77777777" w:rsidR="007A0588" w:rsidRDefault="007A0588" w:rsidP="00A43E06">
      <w:pPr>
        <w:pStyle w:val="BodyText"/>
      </w:pPr>
    </w:p>
    <w:p w14:paraId="1BDB6327" w14:textId="77777777" w:rsidR="007A0588" w:rsidRDefault="007A0588" w:rsidP="00A43E06">
      <w:pPr>
        <w:pStyle w:val="BodyText"/>
      </w:pPr>
    </w:p>
    <w:p w14:paraId="65630B0B" w14:textId="77777777" w:rsidR="007A0588" w:rsidRDefault="007A0588" w:rsidP="00A43E06">
      <w:pPr>
        <w:pStyle w:val="BodyText"/>
      </w:pPr>
    </w:p>
    <w:p w14:paraId="080D884F" w14:textId="77777777" w:rsidR="007A0588" w:rsidRPr="00436183" w:rsidRDefault="007A0588" w:rsidP="00A43E06">
      <w:pPr>
        <w:pStyle w:val="BodyText"/>
      </w:pPr>
    </w:p>
    <w:tbl>
      <w:tblPr>
        <w:tblStyle w:val="TableGrid"/>
        <w:tblW w:w="0" w:type="auto"/>
        <w:tblLook w:val="04A0" w:firstRow="1" w:lastRow="0" w:firstColumn="1" w:lastColumn="0" w:noHBand="0" w:noVBand="1"/>
      </w:tblPr>
      <w:tblGrid>
        <w:gridCol w:w="1730"/>
        <w:gridCol w:w="5458"/>
        <w:gridCol w:w="2305"/>
      </w:tblGrid>
      <w:tr w:rsidR="00AB7149" w:rsidRPr="00436183" w14:paraId="45699B2B" w14:textId="1F168451" w:rsidTr="1527D238">
        <w:tc>
          <w:tcPr>
            <w:tcW w:w="7188" w:type="dxa"/>
            <w:gridSpan w:val="2"/>
          </w:tcPr>
          <w:p w14:paraId="26EF4CFF" w14:textId="2C0771E4" w:rsidR="00AB7149" w:rsidRPr="003276FB" w:rsidRDefault="00AB7149" w:rsidP="003A5F36">
            <w:pPr>
              <w:pStyle w:val="Heading2"/>
              <w:rPr>
                <w:b/>
                <w:bCs/>
                <w:sz w:val="36"/>
                <w:szCs w:val="36"/>
              </w:rPr>
            </w:pPr>
            <w:r w:rsidRPr="003276FB">
              <w:rPr>
                <w:b/>
                <w:bCs/>
                <w:sz w:val="36"/>
                <w:szCs w:val="36"/>
              </w:rPr>
              <w:t>People</w:t>
            </w:r>
          </w:p>
        </w:tc>
        <w:tc>
          <w:tcPr>
            <w:tcW w:w="2305" w:type="dxa"/>
          </w:tcPr>
          <w:p w14:paraId="3DDEE773" w14:textId="77777777" w:rsidR="00AB7149" w:rsidRPr="003276FB" w:rsidRDefault="00AB7149" w:rsidP="003A5F36">
            <w:pPr>
              <w:pStyle w:val="Heading2"/>
              <w:rPr>
                <w:b/>
                <w:bCs/>
                <w:sz w:val="36"/>
                <w:szCs w:val="36"/>
              </w:rPr>
            </w:pPr>
          </w:p>
        </w:tc>
      </w:tr>
      <w:tr w:rsidR="00AB7149" w:rsidRPr="00436183" w14:paraId="1F201CCC" w14:textId="1C9B6DE1" w:rsidTr="1527D238">
        <w:tc>
          <w:tcPr>
            <w:tcW w:w="1730" w:type="dxa"/>
          </w:tcPr>
          <w:p w14:paraId="10A38192" w14:textId="47796B29" w:rsidR="00AB7149" w:rsidRPr="003276FB" w:rsidRDefault="00AB7149" w:rsidP="00A43E06">
            <w:pPr>
              <w:pStyle w:val="BodyText"/>
              <w:rPr>
                <w:b/>
                <w:bCs/>
              </w:rPr>
            </w:pPr>
            <w:r w:rsidRPr="003276FB">
              <w:rPr>
                <w:b/>
                <w:bCs/>
              </w:rPr>
              <w:t>Disciplinary Offence</w:t>
            </w:r>
          </w:p>
        </w:tc>
        <w:tc>
          <w:tcPr>
            <w:tcW w:w="5458" w:type="dxa"/>
          </w:tcPr>
          <w:p w14:paraId="6BAE7735" w14:textId="46FF8690" w:rsidR="00AB7149" w:rsidRPr="005807F5" w:rsidRDefault="00AB7149" w:rsidP="00E14BE4">
            <w:pPr>
              <w:pStyle w:val="BodyText"/>
              <w:rPr>
                <w:b/>
                <w:bCs/>
              </w:rPr>
            </w:pPr>
            <w:r w:rsidRPr="005807F5">
              <w:rPr>
                <w:b/>
                <w:bCs/>
              </w:rPr>
              <w:t>Examples of misconduct may include but are not limited to:</w:t>
            </w:r>
          </w:p>
        </w:tc>
        <w:tc>
          <w:tcPr>
            <w:tcW w:w="2305" w:type="dxa"/>
          </w:tcPr>
          <w:p w14:paraId="11D30438" w14:textId="0C179E5E" w:rsidR="00AB7149" w:rsidRPr="005807F5" w:rsidRDefault="004B33B9" w:rsidP="00E14BE4">
            <w:pPr>
              <w:pStyle w:val="BodyText"/>
              <w:rPr>
                <w:b/>
                <w:bCs/>
              </w:rPr>
            </w:pPr>
            <w:r w:rsidRPr="005807F5">
              <w:rPr>
                <w:b/>
                <w:bCs/>
              </w:rPr>
              <w:t xml:space="preserve">Related </w:t>
            </w:r>
            <w:r w:rsidR="00CB1BB7" w:rsidRPr="005807F5">
              <w:rPr>
                <w:b/>
                <w:bCs/>
              </w:rPr>
              <w:t>Policy/procedure</w:t>
            </w:r>
          </w:p>
        </w:tc>
      </w:tr>
      <w:tr w:rsidR="00AB7149" w:rsidRPr="00436183" w14:paraId="26AE8B4C" w14:textId="5EACE099" w:rsidTr="1527D238">
        <w:tc>
          <w:tcPr>
            <w:tcW w:w="1730" w:type="dxa"/>
          </w:tcPr>
          <w:p w14:paraId="66A8DE61" w14:textId="68EC6491" w:rsidR="00AB7149" w:rsidRPr="00B64A43" w:rsidRDefault="00AB7149" w:rsidP="0034683E">
            <w:pPr>
              <w:pStyle w:val="PurpleCrossBullet"/>
              <w:numPr>
                <w:ilvl w:val="0"/>
                <w:numId w:val="0"/>
              </w:numPr>
              <w:ind w:left="22"/>
              <w:rPr>
                <w:b/>
                <w:bCs w:val="0"/>
              </w:rPr>
            </w:pPr>
            <w:r w:rsidRPr="00B64A43">
              <w:rPr>
                <w:b/>
                <w:bCs w:val="0"/>
              </w:rPr>
              <w:t>Physical Misconduct</w:t>
            </w:r>
          </w:p>
          <w:p w14:paraId="7F7293DD" w14:textId="77777777" w:rsidR="00AB7149" w:rsidRPr="00436183" w:rsidRDefault="00AB7149" w:rsidP="00A43E06">
            <w:pPr>
              <w:pStyle w:val="BodyText"/>
            </w:pPr>
          </w:p>
        </w:tc>
        <w:tc>
          <w:tcPr>
            <w:tcW w:w="5458" w:type="dxa"/>
          </w:tcPr>
          <w:p w14:paraId="4118AAAE" w14:textId="06D162B8" w:rsidR="00AB7149" w:rsidRPr="005807F5" w:rsidRDefault="00AB7149" w:rsidP="00FB4270">
            <w:pPr>
              <w:pStyle w:val="PurpleCrossBullet"/>
              <w:ind w:left="458"/>
            </w:pPr>
            <w:r w:rsidRPr="005807F5">
              <w:t>Use of weapons</w:t>
            </w:r>
            <w:r w:rsidR="00165A7F" w:rsidRPr="005807F5">
              <w:t>, or the utilisation of everyday objects as weapons</w:t>
            </w:r>
          </w:p>
          <w:p w14:paraId="02BD2CDB" w14:textId="46E732BF" w:rsidR="00AB7149" w:rsidRPr="005807F5" w:rsidRDefault="00AB7149" w:rsidP="00FB4270">
            <w:pPr>
              <w:pStyle w:val="PurpleCrossBullet"/>
              <w:ind w:left="458"/>
            </w:pPr>
            <w:r w:rsidRPr="005807F5">
              <w:t>Punching/slapping/pushing/shoving/kicking</w:t>
            </w:r>
          </w:p>
          <w:p w14:paraId="16C3287F" w14:textId="37E58D69" w:rsidR="00AB7149" w:rsidRPr="005807F5" w:rsidRDefault="00AB7149" w:rsidP="00FB4270">
            <w:pPr>
              <w:pStyle w:val="PurpleCrossBullet"/>
              <w:ind w:left="458"/>
            </w:pPr>
            <w:r w:rsidRPr="005807F5">
              <w:t>Pulling hair</w:t>
            </w:r>
          </w:p>
          <w:p w14:paraId="654D6F62" w14:textId="74B1D60C" w:rsidR="00AB7149" w:rsidRPr="005807F5" w:rsidRDefault="00AB7149" w:rsidP="00434631">
            <w:pPr>
              <w:pStyle w:val="PurpleCrossBullet"/>
              <w:ind w:left="458"/>
            </w:pPr>
            <w:r w:rsidRPr="005807F5">
              <w:t>Biting/spitting</w:t>
            </w:r>
          </w:p>
          <w:p w14:paraId="699F7DEB" w14:textId="7AE4B4F3" w:rsidR="00AB7149" w:rsidRPr="005807F5" w:rsidRDefault="00AB7149" w:rsidP="00E40C2F">
            <w:pPr>
              <w:pStyle w:val="PurpleCrossBullet"/>
              <w:numPr>
                <w:ilvl w:val="0"/>
                <w:numId w:val="0"/>
              </w:numPr>
              <w:ind w:left="458"/>
            </w:pPr>
          </w:p>
        </w:tc>
        <w:tc>
          <w:tcPr>
            <w:tcW w:w="2305" w:type="dxa"/>
          </w:tcPr>
          <w:p w14:paraId="45C78C4B" w14:textId="0552690B" w:rsidR="00E51714" w:rsidRPr="005807F5" w:rsidRDefault="00CB1BB7" w:rsidP="034CD999">
            <w:pPr>
              <w:pStyle w:val="BodyText"/>
              <w:jc w:val="center"/>
              <w:rPr>
                <w:sz w:val="22"/>
              </w:rPr>
            </w:pPr>
            <w:r w:rsidRPr="005807F5">
              <w:rPr>
                <w:sz w:val="22"/>
              </w:rPr>
              <w:t>Student Code of Conduct Policy</w:t>
            </w:r>
          </w:p>
          <w:p w14:paraId="1B892753" w14:textId="77777777" w:rsidR="007D6F47" w:rsidRPr="005807F5" w:rsidRDefault="007D6F47" w:rsidP="034CD999">
            <w:pPr>
              <w:pStyle w:val="BodyText"/>
              <w:jc w:val="center"/>
              <w:rPr>
                <w:sz w:val="22"/>
              </w:rPr>
            </w:pPr>
          </w:p>
          <w:p w14:paraId="274F6F89" w14:textId="77777777" w:rsidR="00CB1BB7" w:rsidRPr="005807F5" w:rsidRDefault="00CB1BB7" w:rsidP="034CD999">
            <w:pPr>
              <w:pStyle w:val="BodyText"/>
              <w:jc w:val="center"/>
              <w:rPr>
                <w:sz w:val="22"/>
              </w:rPr>
            </w:pPr>
            <w:r w:rsidRPr="005807F5">
              <w:rPr>
                <w:sz w:val="22"/>
              </w:rPr>
              <w:t>Student disciplinary procedure</w:t>
            </w:r>
          </w:p>
          <w:p w14:paraId="29313FED" w14:textId="7EF9494F" w:rsidR="007D6F47" w:rsidRPr="005807F5" w:rsidRDefault="007D6F47" w:rsidP="00CB1BB7">
            <w:pPr>
              <w:pStyle w:val="BodyText"/>
            </w:pPr>
          </w:p>
        </w:tc>
      </w:tr>
      <w:tr w:rsidR="00AB7149" w:rsidRPr="00436183" w14:paraId="19893CE3" w14:textId="43450B88" w:rsidTr="1527D238">
        <w:tc>
          <w:tcPr>
            <w:tcW w:w="1730" w:type="dxa"/>
          </w:tcPr>
          <w:p w14:paraId="11229DCE" w14:textId="0E15CE17" w:rsidR="00AB7149" w:rsidRPr="00B64A43" w:rsidRDefault="00AB7149" w:rsidP="00CC2C8B">
            <w:pPr>
              <w:pStyle w:val="BodyText"/>
              <w:rPr>
                <w:b/>
              </w:rPr>
            </w:pPr>
            <w:r w:rsidRPr="00B64A43">
              <w:rPr>
                <w:b/>
                <w:sz w:val="22"/>
              </w:rPr>
              <w:t>Sexual Misconduct, Gender Based Violence and Indecency</w:t>
            </w:r>
          </w:p>
        </w:tc>
        <w:tc>
          <w:tcPr>
            <w:tcW w:w="5458" w:type="dxa"/>
          </w:tcPr>
          <w:p w14:paraId="001D5BFA" w14:textId="3DE38965" w:rsidR="00AB7149" w:rsidRPr="005807F5" w:rsidRDefault="00AB7149" w:rsidP="00FB4270">
            <w:pPr>
              <w:pStyle w:val="PurpleCrossBullet"/>
              <w:ind w:left="458"/>
            </w:pPr>
            <w:r w:rsidRPr="005807F5">
              <w:t>Sexual intercourse or</w:t>
            </w:r>
            <w:r w:rsidR="00A7692A" w:rsidRPr="005807F5">
              <w:t xml:space="preserve"> attempting to engage</w:t>
            </w:r>
            <w:r w:rsidRPr="005807F5">
              <w:t xml:space="preserve"> in a sexual act without consent</w:t>
            </w:r>
          </w:p>
          <w:p w14:paraId="46D39297" w14:textId="046D35D0" w:rsidR="00AB7149" w:rsidRPr="005807F5" w:rsidRDefault="004A4BFA" w:rsidP="00FB4270">
            <w:pPr>
              <w:pStyle w:val="PurpleCrossBullet"/>
              <w:ind w:left="458"/>
            </w:pPr>
            <w:r w:rsidRPr="005807F5">
              <w:t>Creating, or s</w:t>
            </w:r>
            <w:r w:rsidR="00AB7149" w:rsidRPr="005807F5">
              <w:t>haring private</w:t>
            </w:r>
            <w:r w:rsidR="00C53A82" w:rsidRPr="005807F5">
              <w:t xml:space="preserve"> images, videos or messages of a sexual or intimate nature </w:t>
            </w:r>
            <w:r w:rsidR="00AB7149" w:rsidRPr="005807F5">
              <w:t xml:space="preserve">of another person without </w:t>
            </w:r>
            <w:r w:rsidR="00C53A82" w:rsidRPr="005807F5">
              <w:t xml:space="preserve">their </w:t>
            </w:r>
            <w:r w:rsidR="00AB7149" w:rsidRPr="005807F5">
              <w:t>consent</w:t>
            </w:r>
            <w:r w:rsidR="002E4CE3" w:rsidRPr="005807F5">
              <w:t>, or if the recipient or subject is under the age of 18.</w:t>
            </w:r>
            <w:r w:rsidR="00AB7149" w:rsidRPr="005807F5">
              <w:t xml:space="preserve"> </w:t>
            </w:r>
          </w:p>
          <w:p w14:paraId="796D228E" w14:textId="07179296" w:rsidR="00AB7149" w:rsidRPr="005807F5" w:rsidRDefault="00AB7149" w:rsidP="00FB4270">
            <w:pPr>
              <w:pStyle w:val="PurpleCrossBullet"/>
              <w:ind w:left="458"/>
            </w:pPr>
            <w:r w:rsidRPr="005807F5">
              <w:t>Kissing</w:t>
            </w:r>
            <w:r w:rsidR="002E4CE3" w:rsidRPr="005807F5">
              <w:t xml:space="preserve"> or touching another person</w:t>
            </w:r>
            <w:r w:rsidRPr="005807F5">
              <w:t xml:space="preserve"> without</w:t>
            </w:r>
            <w:r w:rsidR="002E4CE3" w:rsidRPr="005807F5">
              <w:t xml:space="preserve"> their</w:t>
            </w:r>
            <w:r w:rsidRPr="005807F5">
              <w:t xml:space="preserve"> consent </w:t>
            </w:r>
          </w:p>
          <w:p w14:paraId="570844A7" w14:textId="22375975" w:rsidR="00AB7149" w:rsidRPr="005807F5" w:rsidRDefault="00AB7149" w:rsidP="00FB4270">
            <w:pPr>
              <w:pStyle w:val="PurpleCrossBullet"/>
              <w:ind w:left="458"/>
            </w:pPr>
            <w:r w:rsidRPr="005807F5">
              <w:t xml:space="preserve">Making unwanted remarks of a sexual nature </w:t>
            </w:r>
          </w:p>
          <w:p w14:paraId="57B82076" w14:textId="6A1DC477" w:rsidR="00AB7149" w:rsidRPr="005807F5" w:rsidRDefault="00AB7149" w:rsidP="007A13B3">
            <w:pPr>
              <w:pStyle w:val="PurpleCrossBullet"/>
              <w:ind w:left="458"/>
            </w:pPr>
            <w:r w:rsidRPr="005807F5">
              <w:t>Engaging in any sexual acts in UHI or partner premises (excluding halls of residence)</w:t>
            </w:r>
          </w:p>
          <w:p w14:paraId="0D7AF619" w14:textId="1C5E66D2" w:rsidR="00AB7149" w:rsidRPr="005807F5" w:rsidRDefault="00AB7149" w:rsidP="007A13B3">
            <w:pPr>
              <w:pStyle w:val="BodyText"/>
            </w:pPr>
          </w:p>
          <w:p w14:paraId="1B2918B0" w14:textId="5BF49CEB" w:rsidR="00AB7149" w:rsidRPr="005807F5" w:rsidRDefault="00AB7149" w:rsidP="007A13B3">
            <w:pPr>
              <w:pStyle w:val="BodyText"/>
              <w:rPr>
                <w:sz w:val="22"/>
              </w:rPr>
            </w:pPr>
            <w:r w:rsidRPr="005807F5">
              <w:rPr>
                <w:sz w:val="22"/>
              </w:rPr>
              <w:t>For further examples, please see the GBV section.</w:t>
            </w:r>
          </w:p>
          <w:p w14:paraId="780CAE57" w14:textId="4A408AEA" w:rsidR="00AB7149" w:rsidRPr="005807F5" w:rsidRDefault="00AB7149" w:rsidP="00424836">
            <w:pPr>
              <w:pStyle w:val="BodyText"/>
            </w:pPr>
          </w:p>
        </w:tc>
        <w:tc>
          <w:tcPr>
            <w:tcW w:w="2305" w:type="dxa"/>
          </w:tcPr>
          <w:p w14:paraId="0C606D2B" w14:textId="48CB3487" w:rsidR="00EB0B99" w:rsidRPr="005807F5" w:rsidRDefault="00EB0B99" w:rsidP="034CD999">
            <w:pPr>
              <w:pStyle w:val="BodyText"/>
              <w:jc w:val="center"/>
              <w:rPr>
                <w:sz w:val="22"/>
              </w:rPr>
            </w:pPr>
            <w:r w:rsidRPr="005807F5">
              <w:rPr>
                <w:sz w:val="22"/>
              </w:rPr>
              <w:t>Safeguarding Policy</w:t>
            </w:r>
            <w:r w:rsidR="00D07C72" w:rsidRPr="005807F5">
              <w:rPr>
                <w:sz w:val="22"/>
              </w:rPr>
              <w:t xml:space="preserve"> and procedures</w:t>
            </w:r>
          </w:p>
          <w:p w14:paraId="02C3017E" w14:textId="77777777" w:rsidR="00EB0B99" w:rsidRPr="005807F5" w:rsidRDefault="00EB0B99" w:rsidP="034CD999">
            <w:pPr>
              <w:pStyle w:val="BodyText"/>
              <w:jc w:val="center"/>
              <w:rPr>
                <w:sz w:val="22"/>
              </w:rPr>
            </w:pPr>
          </w:p>
          <w:p w14:paraId="4AD83A65" w14:textId="404BBC3A" w:rsidR="00EB0B99" w:rsidRPr="005807F5" w:rsidRDefault="00E51714" w:rsidP="034CD999">
            <w:pPr>
              <w:pStyle w:val="BodyText"/>
              <w:jc w:val="center"/>
              <w:rPr>
                <w:sz w:val="22"/>
              </w:rPr>
            </w:pPr>
            <w:r w:rsidRPr="005807F5">
              <w:rPr>
                <w:sz w:val="22"/>
              </w:rPr>
              <w:t>Student Gender-Based Violence Policy</w:t>
            </w:r>
          </w:p>
        </w:tc>
      </w:tr>
      <w:tr w:rsidR="00AB7149" w:rsidRPr="00436183" w14:paraId="5AB1FABC" w14:textId="16ECE3DF" w:rsidTr="1527D238">
        <w:tc>
          <w:tcPr>
            <w:tcW w:w="1730" w:type="dxa"/>
          </w:tcPr>
          <w:p w14:paraId="68122ECF" w14:textId="77777777" w:rsidR="00AB7149" w:rsidRPr="00B64A43" w:rsidRDefault="00AB7149" w:rsidP="00193B32">
            <w:pPr>
              <w:pStyle w:val="BodyText"/>
              <w:rPr>
                <w:b/>
                <w:sz w:val="22"/>
              </w:rPr>
            </w:pPr>
            <w:r w:rsidRPr="00B64A43">
              <w:rPr>
                <w:b/>
                <w:sz w:val="22"/>
              </w:rPr>
              <w:t>Abusive, Threatening and Intrusive Behaviour</w:t>
            </w:r>
          </w:p>
          <w:p w14:paraId="765F276F" w14:textId="77777777" w:rsidR="00AB7149" w:rsidRDefault="00AB7149" w:rsidP="00193B32">
            <w:pPr>
              <w:pStyle w:val="BodyText"/>
              <w:rPr>
                <w:bCs/>
              </w:rPr>
            </w:pPr>
          </w:p>
          <w:p w14:paraId="3F4C6104" w14:textId="4F3C6779" w:rsidR="00AB7149" w:rsidRPr="00436183" w:rsidRDefault="00AB7149" w:rsidP="00C61E2F">
            <w:pPr>
              <w:pStyle w:val="BodyText"/>
            </w:pPr>
          </w:p>
          <w:p w14:paraId="40F19EEA" w14:textId="485FD7B5" w:rsidR="00AB7149" w:rsidRPr="00436183" w:rsidRDefault="00AB7149" w:rsidP="00193B32">
            <w:pPr>
              <w:pStyle w:val="BodyText"/>
            </w:pPr>
          </w:p>
        </w:tc>
        <w:tc>
          <w:tcPr>
            <w:tcW w:w="5458" w:type="dxa"/>
          </w:tcPr>
          <w:p w14:paraId="225387EA" w14:textId="486A680E" w:rsidR="00AB7149" w:rsidRPr="005807F5" w:rsidRDefault="00AB7149" w:rsidP="00FB4270">
            <w:pPr>
              <w:pStyle w:val="PurpleCrossBullet"/>
              <w:ind w:left="458"/>
            </w:pPr>
            <w:r w:rsidRPr="005807F5">
              <w:t>Carrying of weapons</w:t>
            </w:r>
            <w:r w:rsidR="00E75CAF" w:rsidRPr="005807F5">
              <w:t>, or items intended to cause harm.</w:t>
            </w:r>
          </w:p>
          <w:p w14:paraId="7FDFAFC2" w14:textId="682DDE6B" w:rsidR="00AB7149" w:rsidRPr="005807F5" w:rsidRDefault="00AB7149" w:rsidP="00FB4270">
            <w:pPr>
              <w:pStyle w:val="PurpleCrossBullet"/>
              <w:ind w:left="458"/>
            </w:pPr>
            <w:r w:rsidRPr="005807F5">
              <w:t>Threats to hurt</w:t>
            </w:r>
            <w:r w:rsidR="00E75CAF" w:rsidRPr="005807F5">
              <w:t>, or cause harm to,</w:t>
            </w:r>
            <w:r w:rsidRPr="005807F5">
              <w:t xml:space="preserve"> another person</w:t>
            </w:r>
          </w:p>
          <w:p w14:paraId="53ACB8DB" w14:textId="106465B0" w:rsidR="00AB7149" w:rsidRPr="005807F5" w:rsidRDefault="00AB7149" w:rsidP="00FB4270">
            <w:pPr>
              <w:pStyle w:val="PurpleCrossBullet"/>
              <w:ind w:left="458"/>
            </w:pPr>
            <w:r w:rsidRPr="005807F5">
              <w:t>Radicalisation of others or sharing information related to extremism</w:t>
            </w:r>
          </w:p>
          <w:p w14:paraId="432D3356" w14:textId="747FD4D5" w:rsidR="00AB7149" w:rsidRPr="005807F5" w:rsidRDefault="00AB7149" w:rsidP="00FB4270">
            <w:pPr>
              <w:pStyle w:val="PurpleCrossBullet"/>
              <w:ind w:left="458"/>
            </w:pPr>
            <w:r w:rsidRPr="005807F5">
              <w:t>Abusive comments relating to sex, sexual orientation</w:t>
            </w:r>
            <w:r w:rsidR="00F04DDE" w:rsidRPr="005807F5">
              <w:t>,</w:t>
            </w:r>
            <w:r w:rsidRPr="005807F5">
              <w:t xml:space="preserve"> religion or belief,</w:t>
            </w:r>
            <w:r w:rsidR="00FD1157" w:rsidRPr="005807F5">
              <w:t xml:space="preserve"> </w:t>
            </w:r>
            <w:r w:rsidRPr="005807F5">
              <w:t>race, pregnancy/maternity, marriage/civil partnership, gender reassignment, disability or age</w:t>
            </w:r>
          </w:p>
          <w:p w14:paraId="6E231C3D" w14:textId="57A9578E" w:rsidR="00AB7149" w:rsidRPr="005807F5" w:rsidRDefault="00AB7149" w:rsidP="00FB4270">
            <w:pPr>
              <w:pStyle w:val="PurpleCrossBullet"/>
              <w:ind w:left="458"/>
            </w:pPr>
            <w:r w:rsidRPr="005807F5">
              <w:t>Bullying or victimisation</w:t>
            </w:r>
          </w:p>
          <w:p w14:paraId="0513ED9A" w14:textId="5A29E02C" w:rsidR="00AB7149" w:rsidRPr="005807F5" w:rsidRDefault="00AB7149" w:rsidP="00FB4270">
            <w:pPr>
              <w:pStyle w:val="PurpleCrossBullet"/>
              <w:ind w:left="458"/>
            </w:pPr>
            <w:r w:rsidRPr="005807F5">
              <w:t>Acting in an intimidating or hostile manner</w:t>
            </w:r>
          </w:p>
          <w:p w14:paraId="4C63FF7C" w14:textId="6E97A8F8" w:rsidR="00AB7149" w:rsidRPr="005807F5" w:rsidRDefault="00AB7149" w:rsidP="00FB4270">
            <w:pPr>
              <w:pStyle w:val="PurpleCrossBullet"/>
              <w:ind w:left="458"/>
            </w:pPr>
            <w:r w:rsidRPr="005807F5">
              <w:t>Use of inappropriate</w:t>
            </w:r>
            <w:r w:rsidR="009B0741" w:rsidRPr="005807F5">
              <w:t>, or discriminatory,</w:t>
            </w:r>
            <w:r w:rsidRPr="005807F5">
              <w:t xml:space="preserve"> language</w:t>
            </w:r>
          </w:p>
          <w:p w14:paraId="2D976FF1" w14:textId="595FC573" w:rsidR="00AB7149" w:rsidRPr="005807F5" w:rsidRDefault="00AB7149" w:rsidP="00FB4270">
            <w:pPr>
              <w:pStyle w:val="PurpleCrossBullet"/>
              <w:ind w:left="458"/>
            </w:pPr>
            <w:r w:rsidRPr="005807F5">
              <w:t>Repeatedly contacting another person (by phone, email, text or on social media) against the wishes of the other person</w:t>
            </w:r>
          </w:p>
          <w:p w14:paraId="283DE8F6" w14:textId="4F0CB571" w:rsidR="00AB7149" w:rsidRPr="005807F5" w:rsidRDefault="00ED6758" w:rsidP="00FB4270">
            <w:pPr>
              <w:pStyle w:val="PurpleCrossBullet"/>
              <w:ind w:left="458"/>
            </w:pPr>
            <w:r w:rsidRPr="005807F5">
              <w:t>M</w:t>
            </w:r>
            <w:r w:rsidR="00AB7149" w:rsidRPr="005807F5">
              <w:t>alicious allegations</w:t>
            </w:r>
          </w:p>
          <w:p w14:paraId="106A57AB" w14:textId="06CCC944" w:rsidR="00AB7149" w:rsidRPr="005807F5" w:rsidRDefault="00AB7149" w:rsidP="007A13B3">
            <w:pPr>
              <w:pStyle w:val="PurpleCrossBullet"/>
              <w:numPr>
                <w:ilvl w:val="0"/>
                <w:numId w:val="0"/>
              </w:numPr>
              <w:ind w:left="458"/>
            </w:pPr>
          </w:p>
        </w:tc>
        <w:tc>
          <w:tcPr>
            <w:tcW w:w="2305" w:type="dxa"/>
          </w:tcPr>
          <w:p w14:paraId="17887D28" w14:textId="7F868EA6" w:rsidR="00AB7149" w:rsidRPr="005807F5" w:rsidRDefault="00E51714" w:rsidP="621C9143">
            <w:pPr>
              <w:pStyle w:val="PurpleCrossBullet"/>
              <w:numPr>
                <w:ilvl w:val="0"/>
                <w:numId w:val="0"/>
              </w:numPr>
              <w:jc w:val="center"/>
            </w:pPr>
            <w:r w:rsidRPr="005807F5">
              <w:t>Student Code of Conduct Policy</w:t>
            </w:r>
          </w:p>
          <w:p w14:paraId="3940E731" w14:textId="77777777" w:rsidR="00E51714" w:rsidRPr="005807F5" w:rsidRDefault="00E51714" w:rsidP="621C9143">
            <w:pPr>
              <w:pStyle w:val="BodyText"/>
              <w:jc w:val="center"/>
            </w:pPr>
          </w:p>
          <w:p w14:paraId="18EEAB25" w14:textId="1280263A" w:rsidR="00E51714" w:rsidRPr="005807F5" w:rsidRDefault="00E51714" w:rsidP="621C9143">
            <w:pPr>
              <w:pStyle w:val="BodyText"/>
              <w:jc w:val="center"/>
              <w:rPr>
                <w:sz w:val="22"/>
              </w:rPr>
            </w:pPr>
            <w:r w:rsidRPr="005807F5">
              <w:rPr>
                <w:sz w:val="22"/>
              </w:rPr>
              <w:t>Student Disciplinary Procedure</w:t>
            </w:r>
          </w:p>
        </w:tc>
      </w:tr>
      <w:tr w:rsidR="00AB7149" w:rsidRPr="00436183" w14:paraId="786D625A" w14:textId="1AF4C664" w:rsidTr="1527D238">
        <w:tc>
          <w:tcPr>
            <w:tcW w:w="1730" w:type="dxa"/>
          </w:tcPr>
          <w:p w14:paraId="0ADD808A" w14:textId="2DB47D53" w:rsidR="00AB7149" w:rsidRPr="008B0153" w:rsidRDefault="00AB7149" w:rsidP="00193B32">
            <w:pPr>
              <w:pStyle w:val="BodyText"/>
              <w:rPr>
                <w:b/>
                <w:sz w:val="22"/>
                <w:highlight w:val="cyan"/>
              </w:rPr>
            </w:pPr>
            <w:r w:rsidRPr="007A0588">
              <w:rPr>
                <w:b/>
                <w:sz w:val="22"/>
              </w:rPr>
              <w:t>Online Misconduct</w:t>
            </w:r>
          </w:p>
        </w:tc>
        <w:tc>
          <w:tcPr>
            <w:tcW w:w="5458" w:type="dxa"/>
          </w:tcPr>
          <w:p w14:paraId="5D82A637" w14:textId="77777777" w:rsidR="00AB7149" w:rsidRPr="005807F5" w:rsidRDefault="00AB7149" w:rsidP="00B72878">
            <w:pPr>
              <w:pStyle w:val="PurpleCrossBullet"/>
              <w:ind w:left="458"/>
            </w:pPr>
            <w:r w:rsidRPr="005807F5">
              <w:t>Unauthorised audio or video recording of staff or students without their knowledge and/or consent.  This includes the taking and sharing of images.</w:t>
            </w:r>
          </w:p>
          <w:p w14:paraId="446F0B87" w14:textId="77777777" w:rsidR="00AB7149" w:rsidRPr="005807F5" w:rsidRDefault="00AB7149" w:rsidP="00AE5B2A">
            <w:pPr>
              <w:pStyle w:val="PurpleCrossBullet"/>
              <w:ind w:left="458"/>
            </w:pPr>
            <w:r w:rsidRPr="005807F5">
              <w:lastRenderedPageBreak/>
              <w:t>Cyberbullying</w:t>
            </w:r>
          </w:p>
          <w:p w14:paraId="3A556D78" w14:textId="1D0094E8" w:rsidR="00AB7149" w:rsidRPr="005807F5" w:rsidRDefault="00AB7149" w:rsidP="00AE5B2A">
            <w:pPr>
              <w:pStyle w:val="PurpleCrossBullet"/>
              <w:ind w:left="458"/>
            </w:pPr>
            <w:r w:rsidRPr="005807F5">
              <w:t>Misuse of social media</w:t>
            </w:r>
            <w:r w:rsidR="00E6769B" w:rsidRPr="005807F5">
              <w:t xml:space="preserve"> and digital communication</w:t>
            </w:r>
            <w:r w:rsidR="00F87C41" w:rsidRPr="005807F5">
              <w:t xml:space="preserve"> for example SnapChat and WhatsApp groups.</w:t>
            </w:r>
          </w:p>
          <w:p w14:paraId="660AC96D" w14:textId="64315F6E" w:rsidR="00AB7149" w:rsidRPr="005807F5" w:rsidRDefault="00AB7149" w:rsidP="00AE5B2A">
            <w:pPr>
              <w:pStyle w:val="PurpleCrossBullet"/>
              <w:ind w:left="458"/>
            </w:pPr>
            <w:r w:rsidRPr="005807F5">
              <w:t>Breach of digital netiquette</w:t>
            </w:r>
            <w:r w:rsidR="00336DDE" w:rsidRPr="005807F5">
              <w:t xml:space="preserve"> guidance</w:t>
            </w:r>
            <w:r w:rsidRPr="005807F5">
              <w:t>, in particular in</w:t>
            </w:r>
            <w:r w:rsidR="009F5CB7" w:rsidRPr="005807F5">
              <w:t xml:space="preserve"> the</w:t>
            </w:r>
            <w:r w:rsidRPr="005807F5">
              <w:t xml:space="preserve"> online learning environment</w:t>
            </w:r>
            <w:r w:rsidR="009F5CB7" w:rsidRPr="005807F5">
              <w:t xml:space="preserve"> (BrightSpace)</w:t>
            </w:r>
            <w:r w:rsidRPr="005807F5">
              <w:t>.</w:t>
            </w:r>
          </w:p>
          <w:p w14:paraId="02F49D2C" w14:textId="619E9B38" w:rsidR="00AB7149" w:rsidRPr="005807F5" w:rsidRDefault="00AB7149" w:rsidP="0012336E">
            <w:pPr>
              <w:pStyle w:val="PurpleCrossBullet"/>
              <w:ind w:left="458"/>
            </w:pPr>
            <w:r w:rsidRPr="005807F5">
              <w:t>All students should abide by the Information Security Acceptable Use Policy</w:t>
            </w:r>
          </w:p>
          <w:p w14:paraId="3FC1B089" w14:textId="77777777" w:rsidR="00464AD7" w:rsidRPr="005807F5" w:rsidRDefault="00464AD7" w:rsidP="008B0153">
            <w:pPr>
              <w:pStyle w:val="PurpleCrossBullet"/>
              <w:numPr>
                <w:ilvl w:val="0"/>
                <w:numId w:val="0"/>
              </w:numPr>
              <w:ind w:left="720" w:hanging="360"/>
            </w:pPr>
          </w:p>
          <w:p w14:paraId="6E98D697" w14:textId="125C4D89" w:rsidR="00AB7149" w:rsidRPr="005807F5" w:rsidRDefault="00AB7149" w:rsidP="00CA59E3">
            <w:pPr>
              <w:pStyle w:val="BodyText"/>
            </w:pPr>
          </w:p>
        </w:tc>
        <w:tc>
          <w:tcPr>
            <w:tcW w:w="2305" w:type="dxa"/>
          </w:tcPr>
          <w:p w14:paraId="410885A1" w14:textId="2818A911" w:rsidR="00AB7149" w:rsidRPr="005807F5" w:rsidRDefault="00E51714" w:rsidP="621C9143">
            <w:pPr>
              <w:pStyle w:val="PurpleCrossBullet"/>
              <w:numPr>
                <w:ilvl w:val="0"/>
                <w:numId w:val="0"/>
              </w:numPr>
              <w:jc w:val="center"/>
            </w:pPr>
            <w:r w:rsidRPr="005807F5">
              <w:lastRenderedPageBreak/>
              <w:t>Student Code of Conduct Policy</w:t>
            </w:r>
          </w:p>
          <w:p w14:paraId="0B76F0D1" w14:textId="77777777" w:rsidR="00E51714" w:rsidRPr="005807F5" w:rsidRDefault="00E51714" w:rsidP="621C9143">
            <w:pPr>
              <w:pStyle w:val="BodyText"/>
              <w:jc w:val="center"/>
            </w:pPr>
          </w:p>
          <w:p w14:paraId="44A1F4FD" w14:textId="77777777" w:rsidR="00E51714" w:rsidRPr="005807F5" w:rsidRDefault="00E51714" w:rsidP="621C9143">
            <w:pPr>
              <w:pStyle w:val="BodyText"/>
              <w:jc w:val="center"/>
              <w:rPr>
                <w:sz w:val="22"/>
              </w:rPr>
            </w:pPr>
            <w:r w:rsidRPr="005807F5">
              <w:rPr>
                <w:sz w:val="22"/>
              </w:rPr>
              <w:lastRenderedPageBreak/>
              <w:t>Student Disciplinary Procedure</w:t>
            </w:r>
          </w:p>
          <w:p w14:paraId="7A7FB486" w14:textId="77777777" w:rsidR="00764D04" w:rsidRPr="005807F5" w:rsidRDefault="00764D04" w:rsidP="621C9143">
            <w:pPr>
              <w:pStyle w:val="BodyText"/>
              <w:jc w:val="center"/>
              <w:rPr>
                <w:sz w:val="22"/>
              </w:rPr>
            </w:pPr>
          </w:p>
          <w:p w14:paraId="05466905" w14:textId="77777777" w:rsidR="00FA4173" w:rsidRPr="005807F5" w:rsidRDefault="00FA4173" w:rsidP="00044FDB">
            <w:pPr>
              <w:pStyle w:val="BodyText"/>
              <w:rPr>
                <w:sz w:val="22"/>
              </w:rPr>
            </w:pPr>
          </w:p>
          <w:p w14:paraId="3B6BADB1" w14:textId="7CBE4DBE" w:rsidR="00FA4173" w:rsidRPr="005807F5" w:rsidRDefault="00FA4173" w:rsidP="621C9143">
            <w:pPr>
              <w:pStyle w:val="BodyText"/>
              <w:jc w:val="center"/>
              <w:rPr>
                <w:sz w:val="22"/>
              </w:rPr>
            </w:pPr>
            <w:hyperlink r:id="rId20">
              <w:r w:rsidRPr="005B26C2">
                <w:rPr>
                  <w:rStyle w:val="Hyperlink"/>
                  <w:color w:val="0070C0"/>
                  <w:sz w:val="22"/>
                </w:rPr>
                <w:t>IS Acceptable Use Policy</w:t>
              </w:r>
            </w:hyperlink>
          </w:p>
        </w:tc>
      </w:tr>
      <w:tr w:rsidR="00AB7149" w:rsidRPr="00436183" w14:paraId="08742D84" w14:textId="52248E5A" w:rsidTr="1527D238">
        <w:tc>
          <w:tcPr>
            <w:tcW w:w="1730" w:type="dxa"/>
          </w:tcPr>
          <w:p w14:paraId="78ECE04D" w14:textId="222A1C09" w:rsidR="00AB7149" w:rsidRPr="005807F5" w:rsidRDefault="00AB7149" w:rsidP="00193B32">
            <w:pPr>
              <w:pStyle w:val="BodyText"/>
              <w:rPr>
                <w:b/>
              </w:rPr>
            </w:pPr>
            <w:r w:rsidRPr="005807F5">
              <w:rPr>
                <w:b/>
                <w:sz w:val="22"/>
              </w:rPr>
              <w:lastRenderedPageBreak/>
              <w:t>Alcohol,</w:t>
            </w:r>
            <w:r w:rsidR="00E12CC0" w:rsidRPr="005807F5">
              <w:rPr>
                <w:b/>
                <w:sz w:val="22"/>
              </w:rPr>
              <w:t xml:space="preserve"> </w:t>
            </w:r>
            <w:r w:rsidR="00E04CB3" w:rsidRPr="005807F5">
              <w:rPr>
                <w:b/>
                <w:sz w:val="22"/>
              </w:rPr>
              <w:t>illegal</w:t>
            </w:r>
            <w:r w:rsidR="00E12CC0" w:rsidRPr="005807F5">
              <w:rPr>
                <w:b/>
                <w:sz w:val="22"/>
              </w:rPr>
              <w:t xml:space="preserve"> substances, psychoactive substances (</w:t>
            </w:r>
            <w:r w:rsidR="005412B4" w:rsidRPr="005807F5">
              <w:rPr>
                <w:b/>
                <w:sz w:val="22"/>
              </w:rPr>
              <w:t>‘legal’ highs)</w:t>
            </w:r>
            <w:r w:rsidRPr="005807F5">
              <w:rPr>
                <w:b/>
                <w:sz w:val="22"/>
              </w:rPr>
              <w:t xml:space="preserve"> Controlled Substances and Prescription Medication</w:t>
            </w:r>
          </w:p>
        </w:tc>
        <w:tc>
          <w:tcPr>
            <w:tcW w:w="5458" w:type="dxa"/>
          </w:tcPr>
          <w:p w14:paraId="7AA57F62" w14:textId="060F9856" w:rsidR="00AB7149" w:rsidRPr="005807F5" w:rsidRDefault="00AB7149" w:rsidP="00FB4270">
            <w:pPr>
              <w:pStyle w:val="PurpleCrossBullet"/>
              <w:ind w:left="458"/>
            </w:pPr>
            <w:r w:rsidRPr="005807F5">
              <w:t xml:space="preserve">Supplying or being involved in the supply of </w:t>
            </w:r>
            <w:r w:rsidR="00BD0129" w:rsidRPr="005807F5">
              <w:t>illegal substances, psychoactive substances (‘legal highs’)</w:t>
            </w:r>
            <w:r w:rsidR="00442184" w:rsidRPr="005807F5">
              <w:t xml:space="preserve">, </w:t>
            </w:r>
            <w:r w:rsidRPr="005807F5">
              <w:t>controlled substances or nonprescribed medication</w:t>
            </w:r>
          </w:p>
          <w:p w14:paraId="2D352997" w14:textId="77777777" w:rsidR="00AB7149" w:rsidRPr="005807F5" w:rsidRDefault="00AB7149" w:rsidP="00BD6E03">
            <w:pPr>
              <w:pStyle w:val="PurpleCrossBullet"/>
              <w:ind w:left="458"/>
            </w:pPr>
            <w:r w:rsidRPr="005807F5">
              <w:t>Supplying or being involved in the supply of alcohol to minors or areas where there is an alcohol ban.</w:t>
            </w:r>
          </w:p>
          <w:p w14:paraId="5476A89C" w14:textId="2666C167" w:rsidR="004E126F" w:rsidRPr="005807F5" w:rsidRDefault="00AB7149" w:rsidP="004E126F">
            <w:pPr>
              <w:pStyle w:val="PurpleCrossBullet"/>
              <w:ind w:left="458"/>
            </w:pPr>
            <w:r w:rsidRPr="005807F5">
              <w:t>Use of</w:t>
            </w:r>
            <w:r w:rsidR="00B55B4E" w:rsidRPr="005807F5">
              <w:t xml:space="preserve"> illegal substances, psychoactive substances (‘legal highs’) and</w:t>
            </w:r>
            <w:r w:rsidRPr="005807F5">
              <w:t xml:space="preserve"> controlled substances on any campus</w:t>
            </w:r>
          </w:p>
          <w:p w14:paraId="539BCF84" w14:textId="27B80E11" w:rsidR="004E126F" w:rsidRPr="005807F5" w:rsidRDefault="00AB7149" w:rsidP="004E126F">
            <w:pPr>
              <w:pStyle w:val="PurpleCrossBullet"/>
              <w:ind w:left="458"/>
            </w:pPr>
            <w:r w:rsidRPr="005807F5">
              <w:t xml:space="preserve">Consumption of alcohol </w:t>
            </w:r>
            <w:r w:rsidR="004E126F" w:rsidRPr="005807F5">
              <w:t>by those under the age of 18</w:t>
            </w:r>
            <w:r w:rsidR="0073010D" w:rsidRPr="005807F5">
              <w:t xml:space="preserve">, </w:t>
            </w:r>
            <w:r w:rsidR="009C629E" w:rsidRPr="005807F5">
              <w:t xml:space="preserve">or </w:t>
            </w:r>
            <w:r w:rsidR="0073010D" w:rsidRPr="005807F5">
              <w:t>with</w:t>
            </w:r>
            <w:r w:rsidR="000D003C" w:rsidRPr="005807F5">
              <w:t xml:space="preserve">in </w:t>
            </w:r>
            <w:r w:rsidR="009C629E" w:rsidRPr="005807F5">
              <w:t>the learning environment.</w:t>
            </w:r>
          </w:p>
          <w:p w14:paraId="538819B4" w14:textId="71DCFF03" w:rsidR="004E126F" w:rsidRPr="005807F5" w:rsidRDefault="00AB7149" w:rsidP="004E126F">
            <w:pPr>
              <w:pStyle w:val="PurpleCrossBullet"/>
              <w:ind w:left="458"/>
            </w:pPr>
            <w:r w:rsidRPr="005807F5">
              <w:t>Failure to advise staff of using prescription medication where side effects could pose a risk to the student, other students or staff</w:t>
            </w:r>
          </w:p>
          <w:p w14:paraId="3265DA4B" w14:textId="447C29BB" w:rsidR="00AB7149" w:rsidRPr="005807F5" w:rsidRDefault="00AB7149" w:rsidP="00424836">
            <w:pPr>
              <w:pStyle w:val="BodyText"/>
            </w:pPr>
          </w:p>
        </w:tc>
        <w:tc>
          <w:tcPr>
            <w:tcW w:w="2305" w:type="dxa"/>
          </w:tcPr>
          <w:p w14:paraId="19FD25EE" w14:textId="77777777" w:rsidR="00060C61" w:rsidRPr="005807F5" w:rsidRDefault="00060C61" w:rsidP="371FC104">
            <w:pPr>
              <w:pStyle w:val="PurpleCrossBullet"/>
              <w:numPr>
                <w:ilvl w:val="0"/>
                <w:numId w:val="0"/>
              </w:numPr>
              <w:jc w:val="center"/>
            </w:pPr>
            <w:r w:rsidRPr="005807F5">
              <w:t>Student Code of Conduct Policy</w:t>
            </w:r>
          </w:p>
          <w:p w14:paraId="1FA4E1E5" w14:textId="77777777" w:rsidR="00060C61" w:rsidRPr="005807F5" w:rsidRDefault="00060C61" w:rsidP="371FC104">
            <w:pPr>
              <w:pStyle w:val="BodyText"/>
              <w:jc w:val="center"/>
            </w:pPr>
          </w:p>
          <w:p w14:paraId="5F760329" w14:textId="137ADE25" w:rsidR="00060C61" w:rsidRPr="005807F5" w:rsidRDefault="00060C61" w:rsidP="371FC104">
            <w:pPr>
              <w:pStyle w:val="BodyText"/>
              <w:jc w:val="center"/>
              <w:rPr>
                <w:sz w:val="22"/>
              </w:rPr>
            </w:pPr>
            <w:r w:rsidRPr="005807F5">
              <w:rPr>
                <w:sz w:val="22"/>
              </w:rPr>
              <w:t>Student Disciplinary Procedure</w:t>
            </w:r>
          </w:p>
        </w:tc>
      </w:tr>
      <w:tr w:rsidR="00AB7149" w:rsidRPr="00436183" w14:paraId="60FA8E7C" w14:textId="01239AFC" w:rsidTr="1527D238">
        <w:tc>
          <w:tcPr>
            <w:tcW w:w="1730" w:type="dxa"/>
          </w:tcPr>
          <w:p w14:paraId="6C02D241" w14:textId="53042372" w:rsidR="00AB7149" w:rsidRPr="00B140BB" w:rsidRDefault="00AB7149" w:rsidP="00CD0826">
            <w:pPr>
              <w:pStyle w:val="BodyText"/>
              <w:rPr>
                <w:b/>
                <w:highlight w:val="yellow"/>
              </w:rPr>
            </w:pPr>
            <w:r w:rsidRPr="00072AD7">
              <w:rPr>
                <w:b/>
                <w:sz w:val="22"/>
              </w:rPr>
              <w:t>Academic Misconduct</w:t>
            </w:r>
          </w:p>
        </w:tc>
        <w:tc>
          <w:tcPr>
            <w:tcW w:w="5458" w:type="dxa"/>
          </w:tcPr>
          <w:p w14:paraId="100129A7" w14:textId="77777777" w:rsidR="0066425A" w:rsidRPr="005807F5" w:rsidRDefault="0066425A" w:rsidP="00BB308C">
            <w:pPr>
              <w:pStyle w:val="PurpleCrossBullet"/>
              <w:numPr>
                <w:ilvl w:val="0"/>
                <w:numId w:val="0"/>
              </w:numPr>
              <w:ind w:left="360"/>
            </w:pPr>
          </w:p>
          <w:p w14:paraId="7806F29C" w14:textId="0A21752F" w:rsidR="00011D1C" w:rsidRPr="005807F5" w:rsidRDefault="00011D1C" w:rsidP="5EE493D0">
            <w:pPr>
              <w:pStyle w:val="PurpleCrossBullet"/>
              <w:ind w:left="458"/>
              <w:rPr>
                <w:color w:val="auto"/>
              </w:rPr>
            </w:pPr>
            <w:r w:rsidRPr="005807F5">
              <w:t xml:space="preserve">Students studying </w:t>
            </w:r>
            <w:r w:rsidR="008A4D01" w:rsidRPr="005807F5">
              <w:t>a</w:t>
            </w:r>
            <w:r w:rsidR="006D6B34" w:rsidRPr="005807F5">
              <w:t xml:space="preserve"> Higher Education course</w:t>
            </w:r>
            <w:r w:rsidR="00203014" w:rsidRPr="005807F5">
              <w:t xml:space="preserve"> (SCQF Level 7</w:t>
            </w:r>
            <w:r w:rsidR="00790D60" w:rsidRPr="005807F5">
              <w:t>)</w:t>
            </w:r>
            <w:r w:rsidR="008A4D01" w:rsidRPr="005807F5">
              <w:t xml:space="preserve"> and above, p</w:t>
            </w:r>
            <w:r w:rsidR="00400790" w:rsidRPr="005807F5">
              <w:t>lease view the Academic Misconduct Policy and Procedure for further informatio</w:t>
            </w:r>
            <w:r w:rsidRPr="005807F5">
              <w:t>n</w:t>
            </w:r>
            <w:r w:rsidR="00203014" w:rsidRPr="005807F5">
              <w:t>.</w:t>
            </w:r>
          </w:p>
          <w:p w14:paraId="5202BB57" w14:textId="316B0A79" w:rsidR="00730637" w:rsidRPr="005807F5" w:rsidRDefault="00FD0669" w:rsidP="5EE493D0">
            <w:pPr>
              <w:pStyle w:val="PurpleCrossBullet"/>
              <w:ind w:left="458"/>
            </w:pPr>
            <w:r w:rsidRPr="005807F5">
              <w:t>S</w:t>
            </w:r>
            <w:r w:rsidR="008F2A78" w:rsidRPr="005807F5">
              <w:t>tudents</w:t>
            </w:r>
            <w:r w:rsidRPr="005807F5">
              <w:t xml:space="preserve"> studying </w:t>
            </w:r>
            <w:r w:rsidR="00477BA2" w:rsidRPr="005807F5">
              <w:t>a Further Education course</w:t>
            </w:r>
            <w:r w:rsidR="00C52812" w:rsidRPr="005807F5">
              <w:t xml:space="preserve"> (SCQF Level 1 – 6)</w:t>
            </w:r>
            <w:r w:rsidR="008F2A78" w:rsidRPr="005807F5">
              <w:t xml:space="preserve"> </w:t>
            </w:r>
            <w:r w:rsidR="0026087D" w:rsidRPr="005807F5">
              <w:t xml:space="preserve">or on a Senior Phase programme, </w:t>
            </w:r>
            <w:r w:rsidR="008F2A78" w:rsidRPr="005807F5">
              <w:t xml:space="preserve">please speak to your </w:t>
            </w:r>
            <w:hyperlink r:id="rId21">
              <w:r w:rsidR="008F2A78" w:rsidRPr="005807F5">
                <w:rPr>
                  <w:rStyle w:val="Hyperlink"/>
                </w:rPr>
                <w:t>loca</w:t>
              </w:r>
              <w:r w:rsidR="003C541E" w:rsidRPr="005807F5">
                <w:rPr>
                  <w:rStyle w:val="Hyperlink"/>
                </w:rPr>
                <w:t xml:space="preserve">l </w:t>
              </w:r>
              <w:r w:rsidR="006E7AEC" w:rsidRPr="005807F5">
                <w:rPr>
                  <w:rStyle w:val="Hyperlink"/>
                </w:rPr>
                <w:t>Student Services</w:t>
              </w:r>
            </w:hyperlink>
            <w:r w:rsidR="006E7AEC" w:rsidRPr="005807F5">
              <w:t xml:space="preserve"> for more information</w:t>
            </w:r>
            <w:r w:rsidR="00203014" w:rsidRPr="005807F5">
              <w:t xml:space="preserve"> or your Personal Academic Tutor/LDW/PDA.</w:t>
            </w:r>
          </w:p>
          <w:p w14:paraId="49300CBE" w14:textId="491B147D" w:rsidR="002E590E" w:rsidRPr="005807F5" w:rsidRDefault="002E590E" w:rsidP="002E590E">
            <w:pPr>
              <w:pStyle w:val="PurpleCrossBullet"/>
              <w:ind w:left="458"/>
            </w:pPr>
            <w:r w:rsidRPr="005807F5">
              <w:t>Inappropriate use of Generative Artificial Intelligence (AI).  Please view the Generative Artificial Intelligence information within the UHI Student Induction for further information.</w:t>
            </w:r>
          </w:p>
          <w:p w14:paraId="7270E676" w14:textId="77777777" w:rsidR="00400790" w:rsidRPr="005807F5" w:rsidRDefault="00400790" w:rsidP="00400790">
            <w:pPr>
              <w:pStyle w:val="PurpleCrossBullet"/>
              <w:ind w:left="458"/>
            </w:pPr>
            <w:r w:rsidRPr="005807F5">
              <w:t xml:space="preserve">Academic misconduct will normally be investigated through the relevant Academic Misconduct procedure.  Incidents may also be investigated under the Student Disciplinary </w:t>
            </w:r>
            <w:r w:rsidRPr="005807F5">
              <w:lastRenderedPageBreak/>
              <w:t>Procedure e.g. if they involve unauthorised use of property, threatening behaviour etc.</w:t>
            </w:r>
          </w:p>
          <w:p w14:paraId="2ED79010" w14:textId="41636384" w:rsidR="00400790" w:rsidRPr="005807F5" w:rsidRDefault="00400790" w:rsidP="0066425A">
            <w:pPr>
              <w:pStyle w:val="PurpleCrossBullet"/>
              <w:ind w:left="458"/>
            </w:pPr>
            <w:r w:rsidRPr="005807F5">
              <w:t>Academic misconduct may result in UHI and/or partners making a report to an external awarding body or Professional Statutory Regularly Body (</w:t>
            </w:r>
            <w:r w:rsidR="000201F3" w:rsidRPr="005807F5">
              <w:t>PSRB).</w:t>
            </w:r>
          </w:p>
          <w:p w14:paraId="0992D89B" w14:textId="77777777" w:rsidR="008F42B6" w:rsidRPr="005807F5" w:rsidRDefault="008F42B6" w:rsidP="000201F3">
            <w:pPr>
              <w:pStyle w:val="BodyText"/>
            </w:pPr>
          </w:p>
          <w:p w14:paraId="4348F562" w14:textId="3284EFCC" w:rsidR="00374E65" w:rsidRPr="005807F5" w:rsidRDefault="00374E65" w:rsidP="000201F3">
            <w:pPr>
              <w:pStyle w:val="BodyText"/>
            </w:pPr>
          </w:p>
        </w:tc>
        <w:tc>
          <w:tcPr>
            <w:tcW w:w="2305" w:type="dxa"/>
          </w:tcPr>
          <w:p w14:paraId="0528BFF7" w14:textId="77777777" w:rsidR="00DE7858" w:rsidRPr="005807F5" w:rsidRDefault="00DE7858" w:rsidP="006871BB">
            <w:pPr>
              <w:pStyle w:val="BodyText"/>
              <w:jc w:val="center"/>
            </w:pPr>
          </w:p>
          <w:p w14:paraId="02743C3B" w14:textId="0063A7EC" w:rsidR="003B17CF" w:rsidRPr="005B26C2" w:rsidRDefault="003B17CF" w:rsidP="371FC104">
            <w:pPr>
              <w:pStyle w:val="BodyText"/>
              <w:jc w:val="center"/>
              <w:rPr>
                <w:color w:val="0070C0"/>
                <w:sz w:val="22"/>
              </w:rPr>
            </w:pPr>
            <w:hyperlink r:id="rId22" w:history="1">
              <w:r w:rsidRPr="005B26C2">
                <w:rPr>
                  <w:rStyle w:val="Hyperlink"/>
                  <w:color w:val="0070C0"/>
                  <w:sz w:val="22"/>
                </w:rPr>
                <w:t>Academic Misconduct Policy and Procedure</w:t>
              </w:r>
            </w:hyperlink>
          </w:p>
          <w:p w14:paraId="2302FD5E" w14:textId="77777777" w:rsidR="00DE7858" w:rsidRPr="005807F5" w:rsidRDefault="00DE7858" w:rsidP="371FC104">
            <w:pPr>
              <w:pStyle w:val="BodyText"/>
              <w:jc w:val="center"/>
            </w:pPr>
          </w:p>
          <w:p w14:paraId="7C856B91" w14:textId="77777777" w:rsidR="00DE7858" w:rsidRPr="003E0542" w:rsidRDefault="00DE7858" w:rsidP="371FC104">
            <w:pPr>
              <w:pStyle w:val="BodyText"/>
              <w:jc w:val="center"/>
              <w:rPr>
                <w:sz w:val="22"/>
              </w:rPr>
            </w:pPr>
            <w:r w:rsidRPr="003E0542">
              <w:rPr>
                <w:sz w:val="22"/>
              </w:rPr>
              <w:t>Local College policy and procedures for further education students</w:t>
            </w:r>
          </w:p>
          <w:p w14:paraId="35483F98" w14:textId="77777777" w:rsidR="0067351E" w:rsidRPr="005807F5" w:rsidRDefault="0067351E" w:rsidP="371FC104">
            <w:pPr>
              <w:pStyle w:val="BodyText"/>
              <w:jc w:val="center"/>
            </w:pPr>
          </w:p>
          <w:p w14:paraId="2FBC7765" w14:textId="77777777" w:rsidR="0067351E" w:rsidRPr="005B26C2" w:rsidRDefault="0067351E" w:rsidP="0067351E">
            <w:pPr>
              <w:pStyle w:val="BodyText"/>
              <w:jc w:val="center"/>
              <w:rPr>
                <w:color w:val="0070C0"/>
                <w:sz w:val="22"/>
              </w:rPr>
            </w:pPr>
            <w:hyperlink r:id="rId23" w:history="1">
              <w:r w:rsidRPr="005B26C2">
                <w:rPr>
                  <w:rStyle w:val="Hyperlink"/>
                  <w:color w:val="0070C0"/>
                  <w:sz w:val="22"/>
                </w:rPr>
                <w:t>Generative AI information</w:t>
              </w:r>
            </w:hyperlink>
          </w:p>
          <w:p w14:paraId="4DFD7995" w14:textId="51E7E6DA" w:rsidR="0067351E" w:rsidRPr="005807F5" w:rsidRDefault="0067351E" w:rsidP="371FC104">
            <w:pPr>
              <w:pStyle w:val="BodyText"/>
              <w:jc w:val="center"/>
            </w:pPr>
          </w:p>
        </w:tc>
      </w:tr>
      <w:tr w:rsidR="00AB7149" w:rsidRPr="00436183" w14:paraId="36E345C3" w14:textId="1627AC6B" w:rsidTr="1527D238">
        <w:tc>
          <w:tcPr>
            <w:tcW w:w="7188" w:type="dxa"/>
            <w:gridSpan w:val="2"/>
            <w:shd w:val="clear" w:color="auto" w:fill="000000" w:themeFill="text2"/>
          </w:tcPr>
          <w:p w14:paraId="371086D7" w14:textId="77777777" w:rsidR="00AB7149" w:rsidRDefault="00AB7149" w:rsidP="00FB4270">
            <w:pPr>
              <w:pStyle w:val="PurpleCrossBullet"/>
              <w:numPr>
                <w:ilvl w:val="0"/>
                <w:numId w:val="0"/>
              </w:numPr>
              <w:rPr>
                <w:bCs w:val="0"/>
              </w:rPr>
            </w:pPr>
          </w:p>
          <w:p w14:paraId="47EBA9F0" w14:textId="77777777" w:rsidR="008F42B6" w:rsidRPr="008F42B6" w:rsidRDefault="008F42B6" w:rsidP="008F42B6">
            <w:pPr>
              <w:pStyle w:val="BodyText"/>
            </w:pPr>
          </w:p>
        </w:tc>
        <w:tc>
          <w:tcPr>
            <w:tcW w:w="2305" w:type="dxa"/>
            <w:shd w:val="clear" w:color="auto" w:fill="000000" w:themeFill="text2"/>
          </w:tcPr>
          <w:p w14:paraId="0B0E48E9" w14:textId="77777777" w:rsidR="00AB7149" w:rsidRPr="00436183" w:rsidRDefault="00AB7149" w:rsidP="00FB4270">
            <w:pPr>
              <w:pStyle w:val="PurpleCrossBullet"/>
              <w:numPr>
                <w:ilvl w:val="0"/>
                <w:numId w:val="0"/>
              </w:numPr>
              <w:rPr>
                <w:bCs w:val="0"/>
              </w:rPr>
            </w:pPr>
          </w:p>
        </w:tc>
      </w:tr>
      <w:tr w:rsidR="00AB7149" w:rsidRPr="00436183" w14:paraId="78E86A54" w14:textId="28160AFC" w:rsidTr="1527D238">
        <w:tc>
          <w:tcPr>
            <w:tcW w:w="7188" w:type="dxa"/>
            <w:gridSpan w:val="2"/>
          </w:tcPr>
          <w:p w14:paraId="0ED7691E" w14:textId="7548546A" w:rsidR="00AB7149" w:rsidRPr="00436183" w:rsidRDefault="00AB7149" w:rsidP="00FB4270">
            <w:pPr>
              <w:pStyle w:val="Heading2"/>
            </w:pPr>
            <w:r w:rsidRPr="00436183">
              <w:t>Property</w:t>
            </w:r>
          </w:p>
        </w:tc>
        <w:tc>
          <w:tcPr>
            <w:tcW w:w="2305" w:type="dxa"/>
          </w:tcPr>
          <w:p w14:paraId="70B01D97" w14:textId="77777777" w:rsidR="00AB7149" w:rsidRPr="00436183" w:rsidRDefault="00AB7149" w:rsidP="00FB4270">
            <w:pPr>
              <w:pStyle w:val="Heading2"/>
            </w:pPr>
          </w:p>
        </w:tc>
      </w:tr>
      <w:tr w:rsidR="00AB7149" w:rsidRPr="00436183" w14:paraId="7F8F6EBE" w14:textId="3083E1FF" w:rsidTr="1527D238">
        <w:tc>
          <w:tcPr>
            <w:tcW w:w="1730" w:type="dxa"/>
          </w:tcPr>
          <w:p w14:paraId="2CC28C40" w14:textId="31AA3852" w:rsidR="00AB7149" w:rsidRPr="008B13B1" w:rsidRDefault="00AB7149" w:rsidP="00CD0826">
            <w:pPr>
              <w:pStyle w:val="BodyText"/>
              <w:rPr>
                <w:b/>
                <w:bCs/>
              </w:rPr>
            </w:pPr>
            <w:r w:rsidRPr="008B13B1">
              <w:rPr>
                <w:b/>
                <w:bCs/>
              </w:rPr>
              <w:t>Disciplinary Offence</w:t>
            </w:r>
          </w:p>
        </w:tc>
        <w:tc>
          <w:tcPr>
            <w:tcW w:w="5458" w:type="dxa"/>
          </w:tcPr>
          <w:p w14:paraId="3E8B42D3" w14:textId="7DF00D44" w:rsidR="00AB7149" w:rsidRPr="005807F5" w:rsidRDefault="00AB7149" w:rsidP="00FB4270">
            <w:pPr>
              <w:pStyle w:val="PurpleCrossBullet"/>
              <w:numPr>
                <w:ilvl w:val="0"/>
                <w:numId w:val="0"/>
              </w:numPr>
              <w:rPr>
                <w:b/>
                <w:sz w:val="24"/>
              </w:rPr>
            </w:pPr>
            <w:r w:rsidRPr="005807F5">
              <w:rPr>
                <w:b/>
                <w:sz w:val="24"/>
              </w:rPr>
              <w:t>Examples of Misconduct</w:t>
            </w:r>
            <w:r w:rsidR="008B13B1" w:rsidRPr="005807F5">
              <w:rPr>
                <w:b/>
                <w:sz w:val="24"/>
              </w:rPr>
              <w:t xml:space="preserve"> </w:t>
            </w:r>
            <w:r w:rsidR="008B13B1" w:rsidRPr="005807F5">
              <w:rPr>
                <w:b/>
              </w:rPr>
              <w:t>may include but are not limited to:</w:t>
            </w:r>
          </w:p>
        </w:tc>
        <w:tc>
          <w:tcPr>
            <w:tcW w:w="2305" w:type="dxa"/>
          </w:tcPr>
          <w:p w14:paraId="4E81C90E" w14:textId="77777777" w:rsidR="00AB7149" w:rsidRPr="005807F5" w:rsidRDefault="00AB7149" w:rsidP="00FB4270">
            <w:pPr>
              <w:pStyle w:val="PurpleCrossBullet"/>
              <w:numPr>
                <w:ilvl w:val="0"/>
                <w:numId w:val="0"/>
              </w:numPr>
              <w:rPr>
                <w:bCs w:val="0"/>
                <w:sz w:val="24"/>
              </w:rPr>
            </w:pPr>
          </w:p>
        </w:tc>
      </w:tr>
      <w:tr w:rsidR="00AB7149" w:rsidRPr="00436183" w14:paraId="5FE73A08" w14:textId="47278287" w:rsidTr="1527D238">
        <w:tc>
          <w:tcPr>
            <w:tcW w:w="1730" w:type="dxa"/>
          </w:tcPr>
          <w:p w14:paraId="2445CF6B" w14:textId="7853D9AD" w:rsidR="00AB7149" w:rsidRPr="008B13B1" w:rsidRDefault="00AB7149" w:rsidP="00732CD0">
            <w:pPr>
              <w:pStyle w:val="PurpleCrossBullet"/>
              <w:numPr>
                <w:ilvl w:val="0"/>
                <w:numId w:val="0"/>
              </w:numPr>
              <w:ind w:left="22"/>
              <w:rPr>
                <w:b/>
              </w:rPr>
            </w:pPr>
            <w:r w:rsidRPr="008B13B1">
              <w:rPr>
                <w:b/>
              </w:rPr>
              <w:t>Damage to</w:t>
            </w:r>
            <w:r w:rsidR="00EF4CD3">
              <w:rPr>
                <w:b/>
              </w:rPr>
              <w:t xml:space="preserve"> or misuse of </w:t>
            </w:r>
            <w:r w:rsidR="00B7626B">
              <w:rPr>
                <w:b/>
              </w:rPr>
              <w:t>campus property or equipment</w:t>
            </w:r>
          </w:p>
          <w:p w14:paraId="0603F174" w14:textId="77777777" w:rsidR="00AB7149" w:rsidRPr="008B13B1" w:rsidRDefault="00AB7149" w:rsidP="00732CD0">
            <w:pPr>
              <w:pStyle w:val="BodyText"/>
              <w:rPr>
                <w:b/>
                <w:bCs/>
                <w:sz w:val="22"/>
              </w:rPr>
            </w:pPr>
          </w:p>
        </w:tc>
        <w:tc>
          <w:tcPr>
            <w:tcW w:w="5458" w:type="dxa"/>
          </w:tcPr>
          <w:p w14:paraId="2DB445EB" w14:textId="77777777" w:rsidR="008624AA" w:rsidRPr="005807F5" w:rsidRDefault="00AB7149" w:rsidP="00000BC7">
            <w:pPr>
              <w:pStyle w:val="PurpleCrossBullet"/>
              <w:ind w:left="458"/>
            </w:pPr>
            <w:r w:rsidRPr="005807F5">
              <w:t>Causing any damage to property belonging to UHI and/or partners, including staff and student property</w:t>
            </w:r>
            <w:r w:rsidR="00000BC7" w:rsidRPr="005807F5">
              <w:t>.</w:t>
            </w:r>
          </w:p>
          <w:p w14:paraId="412D9708" w14:textId="77777777" w:rsidR="008624AA" w:rsidRPr="005807F5" w:rsidRDefault="0068068D" w:rsidP="00000BC7">
            <w:pPr>
              <w:pStyle w:val="PurpleCrossBullet"/>
              <w:ind w:left="458"/>
            </w:pPr>
            <w:r w:rsidRPr="005807F5">
              <w:t>Driving contrary to campus guidelines</w:t>
            </w:r>
          </w:p>
          <w:p w14:paraId="60CC1482" w14:textId="05CD6093" w:rsidR="008624AA" w:rsidRPr="005807F5" w:rsidRDefault="00493DA4" w:rsidP="00000BC7">
            <w:pPr>
              <w:pStyle w:val="PurpleCrossBullet"/>
              <w:ind w:left="458"/>
            </w:pPr>
            <w:r w:rsidRPr="005807F5">
              <w:t>Littering</w:t>
            </w:r>
            <w:r w:rsidR="00B96277" w:rsidRPr="005807F5">
              <w:t xml:space="preserve"> (including </w:t>
            </w:r>
            <w:r w:rsidR="009F7889" w:rsidRPr="005807F5">
              <w:t xml:space="preserve">inappropriate disposal of </w:t>
            </w:r>
            <w:r w:rsidR="00562D91" w:rsidRPr="005807F5">
              <w:t>chewing gum)</w:t>
            </w:r>
            <w:r w:rsidR="008624AA" w:rsidRPr="005807F5">
              <w:t>.</w:t>
            </w:r>
          </w:p>
          <w:p w14:paraId="0C0E5143" w14:textId="2B7C22A0" w:rsidR="008624AA" w:rsidRPr="005807F5" w:rsidRDefault="00493DA4" w:rsidP="00000BC7">
            <w:pPr>
              <w:pStyle w:val="PurpleCrossBullet"/>
              <w:ind w:left="458"/>
            </w:pPr>
            <w:r w:rsidRPr="005807F5">
              <w:t>Parking outside of marked bays</w:t>
            </w:r>
          </w:p>
          <w:p w14:paraId="0AA5A98A" w14:textId="0221B755" w:rsidR="008624AA" w:rsidRPr="005807F5" w:rsidRDefault="00EB6216" w:rsidP="00000BC7">
            <w:pPr>
              <w:pStyle w:val="PurpleCrossBullet"/>
              <w:ind w:left="458"/>
            </w:pPr>
            <w:r w:rsidRPr="005807F5">
              <w:t>Misuse of disabled parking bays</w:t>
            </w:r>
          </w:p>
          <w:p w14:paraId="17636EA8" w14:textId="222D7797" w:rsidR="00B96277" w:rsidRPr="005807F5" w:rsidRDefault="00B96277" w:rsidP="00000BC7">
            <w:pPr>
              <w:pStyle w:val="PurpleCrossBullet"/>
              <w:ind w:left="458"/>
            </w:pPr>
            <w:r w:rsidRPr="005807F5">
              <w:t>Graffiti on campus property/equipment</w:t>
            </w:r>
          </w:p>
          <w:p w14:paraId="6052B499" w14:textId="7F316C22" w:rsidR="0068068D" w:rsidRPr="005807F5" w:rsidRDefault="0068068D" w:rsidP="00000BC7">
            <w:pPr>
              <w:pStyle w:val="BodyText"/>
            </w:pPr>
          </w:p>
        </w:tc>
        <w:tc>
          <w:tcPr>
            <w:tcW w:w="2305" w:type="dxa"/>
          </w:tcPr>
          <w:p w14:paraId="2CB08DCC" w14:textId="77777777" w:rsidR="004E31D1" w:rsidRPr="005807F5" w:rsidRDefault="004E31D1" w:rsidP="6FC8BFBA">
            <w:pPr>
              <w:pStyle w:val="PurpleCrossBullet"/>
              <w:numPr>
                <w:ilvl w:val="0"/>
                <w:numId w:val="0"/>
              </w:numPr>
              <w:jc w:val="center"/>
            </w:pPr>
            <w:r w:rsidRPr="005807F5">
              <w:t>Student Code of Conduct Policy</w:t>
            </w:r>
          </w:p>
          <w:p w14:paraId="0C3CA5DA" w14:textId="77777777" w:rsidR="004E31D1" w:rsidRPr="005807F5" w:rsidRDefault="004E31D1" w:rsidP="6FC8BFBA">
            <w:pPr>
              <w:pStyle w:val="BodyText"/>
              <w:jc w:val="center"/>
            </w:pPr>
          </w:p>
          <w:p w14:paraId="6F9840EB" w14:textId="77777777" w:rsidR="00AB7149" w:rsidRPr="005807F5" w:rsidRDefault="004E31D1" w:rsidP="6FC8BFBA">
            <w:pPr>
              <w:pStyle w:val="PurpleCrossBullet"/>
              <w:numPr>
                <w:ilvl w:val="0"/>
                <w:numId w:val="0"/>
              </w:numPr>
              <w:ind w:left="98"/>
              <w:jc w:val="center"/>
            </w:pPr>
            <w:r w:rsidRPr="005807F5">
              <w:t>Student Disciplinary Procedure</w:t>
            </w:r>
          </w:p>
          <w:p w14:paraId="5532D498" w14:textId="77777777" w:rsidR="00EF4CD3" w:rsidRPr="005807F5" w:rsidRDefault="00EF4CD3" w:rsidP="00EF4CD3">
            <w:pPr>
              <w:pStyle w:val="BodyText"/>
            </w:pPr>
          </w:p>
          <w:p w14:paraId="60210FC4" w14:textId="4C95A58A" w:rsidR="00EF4CD3" w:rsidRPr="005B26C2" w:rsidRDefault="00000BC7" w:rsidP="00FC04D5">
            <w:pPr>
              <w:pStyle w:val="BodyText"/>
              <w:jc w:val="center"/>
              <w:rPr>
                <w:color w:val="0070C0"/>
              </w:rPr>
            </w:pPr>
            <w:hyperlink r:id="rId24" w:history="1">
              <w:r w:rsidRPr="005B26C2">
                <w:rPr>
                  <w:rStyle w:val="Hyperlink"/>
                  <w:color w:val="0070C0"/>
                </w:rPr>
                <w:t>I</w:t>
              </w:r>
              <w:r w:rsidR="00066C53" w:rsidRPr="005B26C2">
                <w:rPr>
                  <w:rStyle w:val="Hyperlink"/>
                  <w:color w:val="0070C0"/>
                </w:rPr>
                <w:t>S</w:t>
              </w:r>
              <w:r w:rsidRPr="005B26C2">
                <w:rPr>
                  <w:rStyle w:val="Hyperlink"/>
                  <w:color w:val="0070C0"/>
                </w:rPr>
                <w:t xml:space="preserve"> Acceptable Use Policy</w:t>
              </w:r>
            </w:hyperlink>
          </w:p>
          <w:p w14:paraId="51C75B78" w14:textId="0DB34E67" w:rsidR="004E31D1" w:rsidRPr="005807F5" w:rsidRDefault="004E31D1" w:rsidP="004E31D1">
            <w:pPr>
              <w:pStyle w:val="BodyText"/>
            </w:pPr>
          </w:p>
        </w:tc>
      </w:tr>
      <w:tr w:rsidR="00AB7149" w:rsidRPr="00436183" w14:paraId="49C2DC2F" w14:textId="6B95F932" w:rsidTr="1527D238">
        <w:tc>
          <w:tcPr>
            <w:tcW w:w="1730" w:type="dxa"/>
          </w:tcPr>
          <w:p w14:paraId="7062FF26" w14:textId="3E1A6B2D" w:rsidR="00AB7149" w:rsidRPr="008B13B1" w:rsidRDefault="00AB7149" w:rsidP="00732CD0">
            <w:pPr>
              <w:pStyle w:val="PurpleCrossBullet"/>
              <w:numPr>
                <w:ilvl w:val="0"/>
                <w:numId w:val="0"/>
              </w:numPr>
              <w:ind w:left="22"/>
              <w:rPr>
                <w:b/>
                <w:bCs w:val="0"/>
              </w:rPr>
            </w:pPr>
            <w:r w:rsidRPr="008B13B1">
              <w:rPr>
                <w:b/>
                <w:bCs w:val="0"/>
              </w:rPr>
              <w:t>Unauthorised Taking or Use of Property</w:t>
            </w:r>
          </w:p>
        </w:tc>
        <w:tc>
          <w:tcPr>
            <w:tcW w:w="5458" w:type="dxa"/>
          </w:tcPr>
          <w:p w14:paraId="74BB34A0" w14:textId="3F342214" w:rsidR="00AB7149" w:rsidRPr="005807F5" w:rsidRDefault="00AB7149" w:rsidP="00732CD0">
            <w:pPr>
              <w:pStyle w:val="PurpleCrossBullet"/>
              <w:ind w:left="458"/>
            </w:pPr>
            <w:r w:rsidRPr="005807F5">
              <w:t>Unauthorised entry onto or unauthorised use of UHI and/or partner premises</w:t>
            </w:r>
          </w:p>
          <w:p w14:paraId="1DB08681" w14:textId="1B640772" w:rsidR="00AB7149" w:rsidRPr="005807F5" w:rsidRDefault="00AB7149" w:rsidP="00732CD0">
            <w:pPr>
              <w:pStyle w:val="PurpleCrossBullet"/>
              <w:ind w:left="458"/>
            </w:pPr>
            <w:r w:rsidRPr="005807F5">
              <w:t>Taking property belonging to another</w:t>
            </w:r>
            <w:r w:rsidR="00A76F65" w:rsidRPr="005807F5">
              <w:t xml:space="preserve"> person</w:t>
            </w:r>
            <w:r w:rsidRPr="005807F5">
              <w:t xml:space="preserve"> without permission</w:t>
            </w:r>
          </w:p>
          <w:p w14:paraId="20E34460" w14:textId="4BADF4AF" w:rsidR="00415D43" w:rsidRPr="005807F5" w:rsidRDefault="00AB7149" w:rsidP="00415D43">
            <w:pPr>
              <w:pStyle w:val="PurpleCrossBullet"/>
              <w:ind w:left="458"/>
            </w:pPr>
            <w:r w:rsidRPr="005807F5">
              <w:t>Misuse of UHI and/or partner property (e.g. computers, workshop and laboratory equipment)</w:t>
            </w:r>
          </w:p>
        </w:tc>
        <w:tc>
          <w:tcPr>
            <w:tcW w:w="2305" w:type="dxa"/>
          </w:tcPr>
          <w:p w14:paraId="3EC9ADAA" w14:textId="77777777" w:rsidR="007D6F47" w:rsidRPr="005807F5" w:rsidRDefault="007D6F47" w:rsidP="6FC8BFBA">
            <w:pPr>
              <w:pStyle w:val="PurpleCrossBullet"/>
              <w:numPr>
                <w:ilvl w:val="0"/>
                <w:numId w:val="0"/>
              </w:numPr>
              <w:jc w:val="center"/>
            </w:pPr>
            <w:r w:rsidRPr="005807F5">
              <w:t>Student Code of Conduct Policy</w:t>
            </w:r>
          </w:p>
          <w:p w14:paraId="5A181DC3" w14:textId="77777777" w:rsidR="007D6F47" w:rsidRPr="005807F5" w:rsidRDefault="007D6F47" w:rsidP="6FC8BFBA">
            <w:pPr>
              <w:pStyle w:val="BodyText"/>
              <w:jc w:val="center"/>
            </w:pPr>
          </w:p>
          <w:p w14:paraId="7385DC96" w14:textId="6A3A94DC" w:rsidR="00AB7149" w:rsidRPr="005807F5" w:rsidRDefault="007D6F47" w:rsidP="6FC8BFBA">
            <w:pPr>
              <w:pStyle w:val="PurpleCrossBullet"/>
              <w:numPr>
                <w:ilvl w:val="0"/>
                <w:numId w:val="0"/>
              </w:numPr>
              <w:ind w:left="98"/>
              <w:jc w:val="center"/>
            </w:pPr>
            <w:r w:rsidRPr="005807F5">
              <w:t>Student Disciplinary Procedure</w:t>
            </w:r>
          </w:p>
        </w:tc>
      </w:tr>
      <w:tr w:rsidR="00AB7149" w:rsidRPr="00436183" w14:paraId="6589960E" w14:textId="52F0AA3B" w:rsidTr="1527D238">
        <w:tc>
          <w:tcPr>
            <w:tcW w:w="1730" w:type="dxa"/>
          </w:tcPr>
          <w:p w14:paraId="06320F9F" w14:textId="49A19385" w:rsidR="00AB7149" w:rsidRPr="008B13B1" w:rsidRDefault="00AB7149" w:rsidP="00732CD0">
            <w:pPr>
              <w:pStyle w:val="PurpleCrossBullet"/>
              <w:numPr>
                <w:ilvl w:val="0"/>
                <w:numId w:val="0"/>
              </w:numPr>
              <w:ind w:left="22"/>
              <w:rPr>
                <w:b/>
                <w:bCs w:val="0"/>
              </w:rPr>
            </w:pPr>
            <w:r w:rsidRPr="008B13B1">
              <w:rPr>
                <w:b/>
                <w:bCs w:val="0"/>
              </w:rPr>
              <w:t>Causing A Health or Safety Concern</w:t>
            </w:r>
          </w:p>
        </w:tc>
        <w:tc>
          <w:tcPr>
            <w:tcW w:w="5458" w:type="dxa"/>
          </w:tcPr>
          <w:p w14:paraId="0F193698" w14:textId="016BA904" w:rsidR="00AB7149" w:rsidRPr="005807F5" w:rsidRDefault="00AB7149" w:rsidP="00732CD0">
            <w:pPr>
              <w:pStyle w:val="PurpleCrossBullet"/>
              <w:ind w:left="458"/>
            </w:pPr>
            <w:r w:rsidRPr="005807F5">
              <w:t>Behaviour or act causing a health or safety concern to people, animals or the environment</w:t>
            </w:r>
          </w:p>
          <w:p w14:paraId="2658794F" w14:textId="3A86A053" w:rsidR="00AD2CF5" w:rsidRPr="005807F5" w:rsidRDefault="00AB7149" w:rsidP="00732CD0">
            <w:pPr>
              <w:pStyle w:val="PurpleCrossBullet"/>
              <w:ind w:left="458"/>
            </w:pPr>
            <w:r w:rsidRPr="005807F5">
              <w:t>Act/omission/negligence that caused or could have caused harm on UHI and/or partner premises or during activities (for example, interfering with fire safety equipment</w:t>
            </w:r>
            <w:r w:rsidR="00BA2936" w:rsidRPr="005807F5">
              <w:t xml:space="preserve"> such as fire extinguishers</w:t>
            </w:r>
            <w:r w:rsidR="00AD2CF5" w:rsidRPr="005807F5">
              <w:t xml:space="preserve"> or fire doors, failing to respond appropriately to an evacuation request</w:t>
            </w:r>
            <w:r w:rsidR="005521FE" w:rsidRPr="005807F5">
              <w:t>.</w:t>
            </w:r>
          </w:p>
          <w:p w14:paraId="7CE43B08" w14:textId="6B2DEA07" w:rsidR="0002750E" w:rsidRPr="005807F5" w:rsidRDefault="0068323D" w:rsidP="0002750E">
            <w:pPr>
              <w:pStyle w:val="PurpleCrossBullet"/>
              <w:ind w:left="458"/>
            </w:pPr>
            <w:r w:rsidRPr="005807F5">
              <w:t>M</w:t>
            </w:r>
            <w:r w:rsidR="00AB7149" w:rsidRPr="005807F5">
              <w:t>isuse of equipment</w:t>
            </w:r>
          </w:p>
          <w:p w14:paraId="39933592" w14:textId="77777777" w:rsidR="00D54C14" w:rsidRDefault="00D54C14" w:rsidP="0002750E">
            <w:pPr>
              <w:pStyle w:val="PurpleCrossBullet"/>
              <w:ind w:left="458"/>
            </w:pPr>
            <w:r w:rsidRPr="005807F5">
              <w:t>Smoking cigarettes or vaping in non-designated areas.</w:t>
            </w:r>
          </w:p>
          <w:p w14:paraId="43361613" w14:textId="77777777" w:rsidR="002B4A09" w:rsidRDefault="002B4A09" w:rsidP="002B4A09">
            <w:pPr>
              <w:pStyle w:val="BodyText"/>
            </w:pPr>
          </w:p>
          <w:p w14:paraId="559DC14D" w14:textId="77777777" w:rsidR="002B4A09" w:rsidRPr="002B4A09" w:rsidRDefault="002B4A09" w:rsidP="002B4A09">
            <w:pPr>
              <w:pStyle w:val="BodyText"/>
            </w:pPr>
          </w:p>
          <w:p w14:paraId="498DF1FF" w14:textId="4F40BC0A" w:rsidR="0068323D" w:rsidRPr="005807F5" w:rsidRDefault="0068323D" w:rsidP="0068323D">
            <w:pPr>
              <w:pStyle w:val="BodyText"/>
            </w:pPr>
          </w:p>
        </w:tc>
        <w:tc>
          <w:tcPr>
            <w:tcW w:w="2305" w:type="dxa"/>
          </w:tcPr>
          <w:p w14:paraId="7F3BB38B" w14:textId="77777777" w:rsidR="007D6F47" w:rsidRPr="005807F5" w:rsidRDefault="007D6F47" w:rsidP="6FC8BFBA">
            <w:pPr>
              <w:pStyle w:val="PurpleCrossBullet"/>
              <w:numPr>
                <w:ilvl w:val="0"/>
                <w:numId w:val="0"/>
              </w:numPr>
              <w:jc w:val="center"/>
            </w:pPr>
            <w:r w:rsidRPr="005807F5">
              <w:t>Student Code of Conduct Policy</w:t>
            </w:r>
          </w:p>
          <w:p w14:paraId="30F3A814" w14:textId="77777777" w:rsidR="007D6F47" w:rsidRPr="005807F5" w:rsidRDefault="007D6F47" w:rsidP="6FC8BFBA">
            <w:pPr>
              <w:pStyle w:val="BodyText"/>
              <w:jc w:val="center"/>
            </w:pPr>
          </w:p>
          <w:p w14:paraId="74C9F5B1" w14:textId="462A4AEE" w:rsidR="007D6F47" w:rsidRPr="005807F5" w:rsidRDefault="007D6F47" w:rsidP="6FC8BFBA">
            <w:pPr>
              <w:pStyle w:val="BodyText"/>
              <w:jc w:val="center"/>
              <w:rPr>
                <w:sz w:val="22"/>
              </w:rPr>
            </w:pPr>
            <w:r w:rsidRPr="005807F5">
              <w:rPr>
                <w:sz w:val="22"/>
              </w:rPr>
              <w:t>Student Disciplinary Procedure</w:t>
            </w:r>
          </w:p>
          <w:p w14:paraId="3063DB2D" w14:textId="77777777" w:rsidR="007D6F47" w:rsidRPr="005807F5" w:rsidRDefault="007D6F47" w:rsidP="007D6F47">
            <w:pPr>
              <w:pStyle w:val="BodyText"/>
            </w:pPr>
          </w:p>
          <w:p w14:paraId="75BF68EE" w14:textId="38B9E441" w:rsidR="00AB7149" w:rsidRPr="005807F5" w:rsidRDefault="00AB7149" w:rsidP="007D6F47">
            <w:pPr>
              <w:pStyle w:val="PurpleCrossBullet"/>
              <w:numPr>
                <w:ilvl w:val="0"/>
                <w:numId w:val="0"/>
              </w:numPr>
              <w:ind w:left="720" w:hanging="360"/>
            </w:pPr>
          </w:p>
        </w:tc>
      </w:tr>
      <w:tr w:rsidR="00AB7149" w:rsidRPr="00436183" w14:paraId="1D90FDA9" w14:textId="520E7BED" w:rsidTr="1527D238">
        <w:tc>
          <w:tcPr>
            <w:tcW w:w="7188" w:type="dxa"/>
            <w:gridSpan w:val="2"/>
            <w:shd w:val="clear" w:color="auto" w:fill="000000" w:themeFill="text2"/>
          </w:tcPr>
          <w:p w14:paraId="76C38AD5" w14:textId="77777777" w:rsidR="00AB7149" w:rsidRDefault="00AB7149" w:rsidP="0036508C">
            <w:pPr>
              <w:pStyle w:val="PurpleCrossBullet"/>
              <w:numPr>
                <w:ilvl w:val="0"/>
                <w:numId w:val="0"/>
              </w:numPr>
              <w:rPr>
                <w:bCs w:val="0"/>
              </w:rPr>
            </w:pPr>
          </w:p>
          <w:p w14:paraId="46E6C143" w14:textId="77777777" w:rsidR="008F42B6" w:rsidRPr="008F42B6" w:rsidRDefault="008F42B6" w:rsidP="008F42B6">
            <w:pPr>
              <w:pStyle w:val="BodyText"/>
            </w:pPr>
          </w:p>
        </w:tc>
        <w:tc>
          <w:tcPr>
            <w:tcW w:w="2305" w:type="dxa"/>
            <w:shd w:val="clear" w:color="auto" w:fill="000000" w:themeFill="text2"/>
          </w:tcPr>
          <w:p w14:paraId="10B503B9" w14:textId="77777777" w:rsidR="00AB7149" w:rsidRPr="00436183" w:rsidRDefault="00AB7149" w:rsidP="0036508C">
            <w:pPr>
              <w:pStyle w:val="PurpleCrossBullet"/>
              <w:numPr>
                <w:ilvl w:val="0"/>
                <w:numId w:val="0"/>
              </w:numPr>
              <w:rPr>
                <w:bCs w:val="0"/>
              </w:rPr>
            </w:pPr>
          </w:p>
        </w:tc>
      </w:tr>
      <w:tr w:rsidR="00AB7149" w:rsidRPr="00436183" w14:paraId="22F1FF22" w14:textId="0310F454" w:rsidTr="1527D238">
        <w:tc>
          <w:tcPr>
            <w:tcW w:w="7188" w:type="dxa"/>
            <w:gridSpan w:val="2"/>
          </w:tcPr>
          <w:p w14:paraId="7DC44C01" w14:textId="77777777" w:rsidR="002B4A09" w:rsidRDefault="002B4A09" w:rsidP="0036508C">
            <w:pPr>
              <w:pStyle w:val="Heading2"/>
            </w:pPr>
          </w:p>
          <w:p w14:paraId="5E5FF976" w14:textId="0A947E77" w:rsidR="00AB7149" w:rsidRPr="00436183" w:rsidRDefault="00AB7149" w:rsidP="0036508C">
            <w:pPr>
              <w:pStyle w:val="Heading2"/>
            </w:pPr>
            <w:r w:rsidRPr="00436183">
              <w:t>Organisation</w:t>
            </w:r>
          </w:p>
        </w:tc>
        <w:tc>
          <w:tcPr>
            <w:tcW w:w="2305" w:type="dxa"/>
          </w:tcPr>
          <w:p w14:paraId="3C79E9A5" w14:textId="77777777" w:rsidR="00AB7149" w:rsidRPr="00436183" w:rsidRDefault="00AB7149" w:rsidP="0036508C">
            <w:pPr>
              <w:pStyle w:val="Heading2"/>
            </w:pPr>
          </w:p>
        </w:tc>
      </w:tr>
      <w:tr w:rsidR="00AB7149" w:rsidRPr="00436183" w14:paraId="69F58BFC" w14:textId="5B60FE18" w:rsidTr="1527D238">
        <w:tc>
          <w:tcPr>
            <w:tcW w:w="1730" w:type="dxa"/>
          </w:tcPr>
          <w:p w14:paraId="38D577F8" w14:textId="77777777" w:rsidR="00AB7149" w:rsidRPr="008B13B1" w:rsidRDefault="00AB7149" w:rsidP="0036508C">
            <w:pPr>
              <w:pStyle w:val="BodyText"/>
              <w:rPr>
                <w:b/>
                <w:bCs/>
              </w:rPr>
            </w:pPr>
            <w:r w:rsidRPr="008B13B1">
              <w:rPr>
                <w:b/>
                <w:bCs/>
              </w:rPr>
              <w:t>Disciplinary Offence</w:t>
            </w:r>
          </w:p>
        </w:tc>
        <w:tc>
          <w:tcPr>
            <w:tcW w:w="5458" w:type="dxa"/>
          </w:tcPr>
          <w:p w14:paraId="70683CE8" w14:textId="335BE92F" w:rsidR="00AB7149" w:rsidRPr="005807F5" w:rsidRDefault="00AB7149" w:rsidP="0036508C">
            <w:pPr>
              <w:pStyle w:val="PurpleCrossBullet"/>
              <w:numPr>
                <w:ilvl w:val="0"/>
                <w:numId w:val="0"/>
              </w:numPr>
              <w:rPr>
                <w:b/>
                <w:sz w:val="24"/>
              </w:rPr>
            </w:pPr>
            <w:r w:rsidRPr="005807F5">
              <w:rPr>
                <w:b/>
                <w:sz w:val="24"/>
              </w:rPr>
              <w:t>Examples of Misconduct</w:t>
            </w:r>
            <w:r w:rsidR="008B13B1" w:rsidRPr="005807F5">
              <w:rPr>
                <w:b/>
                <w:sz w:val="24"/>
              </w:rPr>
              <w:t xml:space="preserve"> </w:t>
            </w:r>
            <w:r w:rsidR="008B13B1" w:rsidRPr="005807F5">
              <w:rPr>
                <w:b/>
              </w:rPr>
              <w:t>may include but are not limited to:</w:t>
            </w:r>
          </w:p>
        </w:tc>
        <w:tc>
          <w:tcPr>
            <w:tcW w:w="2305" w:type="dxa"/>
          </w:tcPr>
          <w:p w14:paraId="3300D6D4" w14:textId="77777777" w:rsidR="00AB7149" w:rsidRPr="005807F5" w:rsidRDefault="00AB7149" w:rsidP="0036508C">
            <w:pPr>
              <w:pStyle w:val="PurpleCrossBullet"/>
              <w:numPr>
                <w:ilvl w:val="0"/>
                <w:numId w:val="0"/>
              </w:numPr>
              <w:rPr>
                <w:bCs w:val="0"/>
                <w:sz w:val="24"/>
              </w:rPr>
            </w:pPr>
          </w:p>
        </w:tc>
      </w:tr>
      <w:tr w:rsidR="00AB7149" w:rsidRPr="00436183" w14:paraId="4F718BBF" w14:textId="45606585" w:rsidTr="1527D238">
        <w:tc>
          <w:tcPr>
            <w:tcW w:w="1730" w:type="dxa"/>
          </w:tcPr>
          <w:p w14:paraId="0C083E8F" w14:textId="2B85A5EA" w:rsidR="00AB7149" w:rsidRPr="008B13B1" w:rsidRDefault="00AB7149" w:rsidP="0036508C">
            <w:pPr>
              <w:pStyle w:val="BodyText"/>
              <w:rPr>
                <w:b/>
                <w:bCs/>
                <w:sz w:val="22"/>
              </w:rPr>
            </w:pPr>
            <w:r w:rsidRPr="008B13B1">
              <w:rPr>
                <w:b/>
                <w:bCs/>
                <w:sz w:val="22"/>
              </w:rPr>
              <w:t>Operational Obstruction</w:t>
            </w:r>
          </w:p>
        </w:tc>
        <w:tc>
          <w:tcPr>
            <w:tcW w:w="5458" w:type="dxa"/>
          </w:tcPr>
          <w:p w14:paraId="3F8D58BB" w14:textId="7BB6CE65" w:rsidR="00AB7149" w:rsidRPr="005807F5" w:rsidRDefault="00AB7149" w:rsidP="0036508C">
            <w:pPr>
              <w:pStyle w:val="PurpleCrossBullet"/>
              <w:ind w:left="458"/>
            </w:pPr>
            <w:r w:rsidRPr="005807F5">
              <w:t>Acts/omissions/statements intended to deceive UHI and/or partners or to conceal the misconduct of</w:t>
            </w:r>
            <w:r w:rsidR="0089063C" w:rsidRPr="005807F5">
              <w:t xml:space="preserve"> the individual or</w:t>
            </w:r>
            <w:r w:rsidRPr="005807F5">
              <w:t xml:space="preserve"> others</w:t>
            </w:r>
          </w:p>
          <w:p w14:paraId="7417E131" w14:textId="4C201A97" w:rsidR="00AB7149" w:rsidRPr="005807F5" w:rsidRDefault="00AB7149" w:rsidP="0036508C">
            <w:pPr>
              <w:pStyle w:val="PurpleCrossBullet"/>
              <w:ind w:left="458"/>
            </w:pPr>
            <w:r w:rsidRPr="005807F5">
              <w:t>Disruption of the activities of UHI and/or partners (including academic, administrative, sporting and social)</w:t>
            </w:r>
          </w:p>
          <w:p w14:paraId="1ABFD752" w14:textId="1B5497FD" w:rsidR="00AB7149" w:rsidRPr="005807F5" w:rsidRDefault="00AB7149" w:rsidP="0036508C">
            <w:pPr>
              <w:pStyle w:val="PurpleCrossBullet"/>
              <w:ind w:left="458"/>
            </w:pPr>
            <w:r w:rsidRPr="005807F5">
              <w:t>Disruption of or interference with the functions, duties or activities of any student or employee or any authorised visitor to UHI and/or partners</w:t>
            </w:r>
          </w:p>
          <w:p w14:paraId="608C9F21" w14:textId="50D1D0C6" w:rsidR="00AB7149" w:rsidRPr="005807F5" w:rsidRDefault="00AB7149" w:rsidP="0036508C">
            <w:pPr>
              <w:pStyle w:val="PurpleCrossBullet"/>
              <w:ind w:left="458"/>
            </w:pPr>
            <w:r w:rsidRPr="005807F5">
              <w:t>Fraud, forgery, unauthorised use of funds, financial misconduct, including activity related to student support funds, fee waivers, research funds, scholarships etc.</w:t>
            </w:r>
          </w:p>
          <w:p w14:paraId="571DDAD7" w14:textId="73054EB2" w:rsidR="00AB7149" w:rsidRPr="005807F5" w:rsidRDefault="00AB7149" w:rsidP="0036508C">
            <w:pPr>
              <w:pStyle w:val="PurpleCrossBullet"/>
              <w:ind w:left="458"/>
            </w:pPr>
            <w:r w:rsidRPr="005807F5">
              <w:t>Bribery / attempted bribery</w:t>
            </w:r>
          </w:p>
          <w:p w14:paraId="77FFF79D" w14:textId="4C95C3B8" w:rsidR="00AB7149" w:rsidRPr="005807F5" w:rsidRDefault="00AB7149" w:rsidP="0036508C">
            <w:pPr>
              <w:pStyle w:val="PurpleCrossBullet"/>
              <w:ind w:left="458"/>
            </w:pPr>
            <w:r w:rsidRPr="005807F5">
              <w:t xml:space="preserve">Breach of the </w:t>
            </w:r>
            <w:r w:rsidR="00BA03B2" w:rsidRPr="005807F5">
              <w:t xml:space="preserve">Unreasonable </w:t>
            </w:r>
            <w:r w:rsidR="009C4F7C" w:rsidRPr="005807F5">
              <w:t>Complainant Behaviour Policy</w:t>
            </w:r>
            <w:r w:rsidR="005521FE" w:rsidRPr="005807F5">
              <w:t xml:space="preserve"> </w:t>
            </w:r>
            <w:r w:rsidRPr="005807F5">
              <w:t>(or equivalent)</w:t>
            </w:r>
          </w:p>
          <w:p w14:paraId="335498AA" w14:textId="12D6AF99" w:rsidR="00B13BF1" w:rsidRPr="005807F5" w:rsidRDefault="00B13BF1" w:rsidP="00B13BF1">
            <w:pPr>
              <w:pStyle w:val="BodyText"/>
            </w:pPr>
          </w:p>
        </w:tc>
        <w:tc>
          <w:tcPr>
            <w:tcW w:w="2305" w:type="dxa"/>
          </w:tcPr>
          <w:p w14:paraId="5F8961CD" w14:textId="77777777" w:rsidR="007D6F47" w:rsidRPr="005807F5" w:rsidRDefault="007D6F47" w:rsidP="6FC8BFBA">
            <w:pPr>
              <w:pStyle w:val="PurpleCrossBullet"/>
              <w:numPr>
                <w:ilvl w:val="0"/>
                <w:numId w:val="0"/>
              </w:numPr>
              <w:jc w:val="center"/>
            </w:pPr>
            <w:r w:rsidRPr="005807F5">
              <w:t>Student Code of Conduct Policy</w:t>
            </w:r>
          </w:p>
          <w:p w14:paraId="3479F168" w14:textId="77777777" w:rsidR="007D6F47" w:rsidRPr="005807F5" w:rsidRDefault="007D6F47" w:rsidP="6FC8BFBA">
            <w:pPr>
              <w:pStyle w:val="BodyText"/>
              <w:jc w:val="center"/>
            </w:pPr>
          </w:p>
          <w:p w14:paraId="7696C509" w14:textId="77777777" w:rsidR="00AB7149" w:rsidRPr="005807F5" w:rsidRDefault="007D6F47" w:rsidP="6FC8BFBA">
            <w:pPr>
              <w:pStyle w:val="PurpleCrossBullet"/>
              <w:numPr>
                <w:ilvl w:val="0"/>
                <w:numId w:val="0"/>
              </w:numPr>
              <w:ind w:left="98"/>
              <w:jc w:val="center"/>
            </w:pPr>
            <w:r w:rsidRPr="005807F5">
              <w:t>Student Disciplinary Procedure</w:t>
            </w:r>
          </w:p>
          <w:p w14:paraId="3AA66974" w14:textId="77777777" w:rsidR="00CD2B79" w:rsidRPr="005807F5" w:rsidRDefault="00CD2B79" w:rsidP="00CD2B79">
            <w:pPr>
              <w:pStyle w:val="BodyText"/>
            </w:pPr>
          </w:p>
          <w:p w14:paraId="1E236BAC" w14:textId="1FC10173" w:rsidR="00CD2B79" w:rsidRPr="005807F5" w:rsidRDefault="00CD2B79" w:rsidP="00FC04D5">
            <w:pPr>
              <w:pStyle w:val="BodyText"/>
              <w:jc w:val="center"/>
            </w:pPr>
            <w:hyperlink r:id="rId25" w:history="1">
              <w:r w:rsidRPr="005B26C2">
                <w:rPr>
                  <w:rStyle w:val="Hyperlink"/>
                  <w:color w:val="0070C0"/>
                </w:rPr>
                <w:t>Unreasonable Complainant Behaviour Policy</w:t>
              </w:r>
            </w:hyperlink>
          </w:p>
        </w:tc>
      </w:tr>
      <w:tr w:rsidR="00AB7149" w:rsidRPr="00436183" w14:paraId="76B0E815" w14:textId="50F1E1EF" w:rsidTr="1527D238">
        <w:tc>
          <w:tcPr>
            <w:tcW w:w="1730" w:type="dxa"/>
          </w:tcPr>
          <w:p w14:paraId="3A9BD497" w14:textId="30252A9E" w:rsidR="00AB7149" w:rsidRPr="008B13B1" w:rsidRDefault="00AB7149" w:rsidP="0036508C">
            <w:pPr>
              <w:pStyle w:val="BodyText"/>
              <w:rPr>
                <w:b/>
                <w:sz w:val="22"/>
              </w:rPr>
            </w:pPr>
            <w:r w:rsidRPr="008B13B1">
              <w:rPr>
                <w:b/>
                <w:sz w:val="22"/>
              </w:rPr>
              <w:t>Reputational Damage</w:t>
            </w:r>
          </w:p>
        </w:tc>
        <w:tc>
          <w:tcPr>
            <w:tcW w:w="5458" w:type="dxa"/>
          </w:tcPr>
          <w:p w14:paraId="07377C86" w14:textId="6EB1F5E3" w:rsidR="00AB7149" w:rsidRPr="00436183" w:rsidRDefault="00AB7149" w:rsidP="495B5B0B">
            <w:pPr>
              <w:pStyle w:val="PurpleCrossBullet"/>
              <w:ind w:left="458"/>
            </w:pPr>
            <w:r w:rsidRPr="00436183">
              <w:t>Behaviour which has caused damage, could have caused damage or may cause damage to the reputation of UHI and/or partners</w:t>
            </w:r>
          </w:p>
        </w:tc>
        <w:tc>
          <w:tcPr>
            <w:tcW w:w="2305" w:type="dxa"/>
          </w:tcPr>
          <w:p w14:paraId="4916250D" w14:textId="77777777" w:rsidR="00AB7149" w:rsidRPr="005807F5" w:rsidRDefault="007D6F47" w:rsidP="1527D238">
            <w:pPr>
              <w:pStyle w:val="PurpleCrossBullet"/>
              <w:numPr>
                <w:ilvl w:val="0"/>
                <w:numId w:val="0"/>
              </w:numPr>
              <w:jc w:val="center"/>
            </w:pPr>
            <w:r w:rsidRPr="005807F5">
              <w:t>Student Code of Conduct Policy</w:t>
            </w:r>
          </w:p>
          <w:p w14:paraId="7A151EB7" w14:textId="77777777" w:rsidR="003B17CF" w:rsidRPr="005807F5" w:rsidRDefault="003B17CF" w:rsidP="1527D238">
            <w:pPr>
              <w:pStyle w:val="BodyText"/>
              <w:jc w:val="center"/>
            </w:pPr>
          </w:p>
          <w:p w14:paraId="6A7573E0" w14:textId="4E800B45" w:rsidR="003B17CF" w:rsidRPr="008B13B1" w:rsidRDefault="003B17CF" w:rsidP="1527D238">
            <w:pPr>
              <w:pStyle w:val="BodyText"/>
              <w:jc w:val="center"/>
              <w:rPr>
                <w:sz w:val="22"/>
                <w:highlight w:val="cyan"/>
              </w:rPr>
            </w:pPr>
            <w:r w:rsidRPr="005807F5">
              <w:rPr>
                <w:sz w:val="22"/>
              </w:rPr>
              <w:t>Student Disciplinary Procedure</w:t>
            </w:r>
          </w:p>
        </w:tc>
      </w:tr>
    </w:tbl>
    <w:p w14:paraId="726A1AA6" w14:textId="77777777" w:rsidR="00FB4270" w:rsidRPr="00436183" w:rsidRDefault="00FB4270" w:rsidP="00A43E06">
      <w:pPr>
        <w:pStyle w:val="BodyText"/>
      </w:pPr>
    </w:p>
    <w:p w14:paraId="270D6D5C" w14:textId="1736A070" w:rsidR="00A43E06" w:rsidRPr="00436183" w:rsidRDefault="00A43E06" w:rsidP="006609A6">
      <w:pPr>
        <w:pStyle w:val="Heading2"/>
      </w:pPr>
      <w:r w:rsidRPr="00436183">
        <w:br w:type="page"/>
      </w:r>
      <w:r w:rsidR="000B0C86" w:rsidRPr="00436183">
        <w:rPr>
          <w:b/>
          <w:bCs/>
          <w:spacing w:val="-10"/>
          <w:sz w:val="80"/>
          <w:szCs w:val="80"/>
        </w:rPr>
        <w:lastRenderedPageBreak/>
        <w:t>Gender Based Vio</w:t>
      </w:r>
      <w:r w:rsidR="007E226D" w:rsidRPr="00436183">
        <w:rPr>
          <w:b/>
          <w:bCs/>
          <w:spacing w:val="-10"/>
          <w:sz w:val="80"/>
          <w:szCs w:val="80"/>
        </w:rPr>
        <w:t>lence</w:t>
      </w:r>
    </w:p>
    <w:p w14:paraId="5A292B82" w14:textId="77777777" w:rsidR="001B39B3" w:rsidRPr="00436183" w:rsidRDefault="001B39B3" w:rsidP="00A43E06">
      <w:pPr>
        <w:pStyle w:val="BodyText"/>
        <w:rPr>
          <w:sz w:val="32"/>
          <w:szCs w:val="32"/>
        </w:rPr>
      </w:pPr>
    </w:p>
    <w:p w14:paraId="4A9B4ECF" w14:textId="2B874CE9" w:rsidR="00A43E06" w:rsidRPr="00436183" w:rsidRDefault="00BA27DE" w:rsidP="00A43E06">
      <w:pPr>
        <w:pStyle w:val="BodyText"/>
        <w:rPr>
          <w:sz w:val="32"/>
          <w:szCs w:val="32"/>
        </w:rPr>
      </w:pPr>
      <w:r w:rsidRPr="005807F5">
        <w:rPr>
          <w:sz w:val="32"/>
          <w:szCs w:val="32"/>
        </w:rPr>
        <w:t>The Scottish Government’s Equally Safe Strategy (2023) defines G</w:t>
      </w:r>
      <w:r w:rsidR="007E226D" w:rsidRPr="005807F5">
        <w:rPr>
          <w:sz w:val="32"/>
          <w:szCs w:val="32"/>
        </w:rPr>
        <w:t xml:space="preserve">ender based violence (GBV) </w:t>
      </w:r>
      <w:r w:rsidRPr="005807F5">
        <w:rPr>
          <w:sz w:val="32"/>
          <w:szCs w:val="32"/>
        </w:rPr>
        <w:t>as</w:t>
      </w:r>
      <w:r w:rsidR="00866460" w:rsidRPr="005807F5">
        <w:rPr>
          <w:sz w:val="32"/>
          <w:szCs w:val="32"/>
        </w:rPr>
        <w:t xml:space="preserve"> </w:t>
      </w:r>
      <w:r w:rsidR="00F70C91" w:rsidRPr="005807F5">
        <w:rPr>
          <w:sz w:val="32"/>
          <w:szCs w:val="32"/>
        </w:rPr>
        <w:t xml:space="preserve">‘any form of violence used to establish, enforce or </w:t>
      </w:r>
      <w:r w:rsidR="00051841" w:rsidRPr="005807F5">
        <w:rPr>
          <w:sz w:val="32"/>
          <w:szCs w:val="32"/>
        </w:rPr>
        <w:t>perpetuate</w:t>
      </w:r>
      <w:r w:rsidR="00F70C91" w:rsidRPr="005807F5">
        <w:rPr>
          <w:sz w:val="32"/>
          <w:szCs w:val="32"/>
        </w:rPr>
        <w:t xml:space="preserve"> gender inequalities and keep in place gendered orders’</w:t>
      </w:r>
      <w:r w:rsidR="007E226D" w:rsidRPr="00436183">
        <w:rPr>
          <w:sz w:val="32"/>
          <w:szCs w:val="32"/>
        </w:rPr>
        <w:t xml:space="preserve"> </w:t>
      </w:r>
    </w:p>
    <w:p w14:paraId="7043E8EC" w14:textId="77777777" w:rsidR="007E226D" w:rsidRPr="00436183" w:rsidRDefault="007E226D" w:rsidP="00A43E06">
      <w:pPr>
        <w:pStyle w:val="BodyText"/>
      </w:pPr>
    </w:p>
    <w:p w14:paraId="3F64D0BA" w14:textId="12886504" w:rsidR="00DF2105" w:rsidRPr="00436183" w:rsidRDefault="004024E9" w:rsidP="00A43E06">
      <w:pPr>
        <w:pStyle w:val="BodyText"/>
      </w:pPr>
      <w:r>
        <w:t xml:space="preserve">Gender based violence </w:t>
      </w:r>
      <w:r w:rsidR="00666168">
        <w:t>can include:</w:t>
      </w:r>
      <w:r>
        <w:t xml:space="preserve"> </w:t>
      </w:r>
    </w:p>
    <w:p w14:paraId="620D82E5" w14:textId="77777777" w:rsidR="001347FA" w:rsidRPr="00436183" w:rsidRDefault="001347FA" w:rsidP="001347FA">
      <w:pPr>
        <w:pStyle w:val="PurpleCrossBullet"/>
        <w:ind w:left="458"/>
      </w:pPr>
      <w:r w:rsidRPr="00436183">
        <w:t xml:space="preserve">Domestic abuse (including coercive control) </w:t>
      </w:r>
    </w:p>
    <w:p w14:paraId="726F0FD0" w14:textId="77777777" w:rsidR="001347FA" w:rsidRPr="00436183" w:rsidRDefault="001347FA" w:rsidP="001347FA">
      <w:pPr>
        <w:pStyle w:val="PurpleCrossBullet"/>
        <w:ind w:left="458"/>
      </w:pPr>
      <w:r w:rsidRPr="00436183">
        <w:t xml:space="preserve">Stalking </w:t>
      </w:r>
    </w:p>
    <w:p w14:paraId="0EAFF00B" w14:textId="77777777" w:rsidR="001347FA" w:rsidRPr="00436183" w:rsidRDefault="001347FA" w:rsidP="001347FA">
      <w:pPr>
        <w:pStyle w:val="PurpleCrossBullet"/>
        <w:ind w:left="458"/>
      </w:pPr>
      <w:r w:rsidRPr="00436183">
        <w:t xml:space="preserve">Harassment or any unwanted conduct which has the purpose or effect of violating the dignity of an individual, or creating an intimidating, hostile, degrading, humiliating or offensive environment for them, relating to their gender, sexual orientation or gender identity. </w:t>
      </w:r>
    </w:p>
    <w:p w14:paraId="1D4A22A7" w14:textId="77777777" w:rsidR="00792308" w:rsidRPr="00436183" w:rsidRDefault="001347FA" w:rsidP="001347FA">
      <w:pPr>
        <w:pStyle w:val="PurpleCrossBullet"/>
        <w:ind w:left="458"/>
      </w:pPr>
      <w:r w:rsidRPr="00436183">
        <w:t xml:space="preserve">Rape and sexual assault </w:t>
      </w:r>
    </w:p>
    <w:p w14:paraId="294A25C5" w14:textId="77777777" w:rsidR="00792308" w:rsidRPr="00436183" w:rsidRDefault="001347FA" w:rsidP="001347FA">
      <w:pPr>
        <w:pStyle w:val="PurpleCrossBullet"/>
        <w:ind w:left="458"/>
      </w:pPr>
      <w:r w:rsidRPr="00436183">
        <w:t xml:space="preserve">Child and childhood sexual abuse </w:t>
      </w:r>
    </w:p>
    <w:p w14:paraId="064E4107" w14:textId="34237FE5" w:rsidR="00792308" w:rsidRPr="00436183" w:rsidRDefault="00461FE0" w:rsidP="001347FA">
      <w:pPr>
        <w:pStyle w:val="PurpleCrossBullet"/>
        <w:ind w:left="458"/>
      </w:pPr>
      <w:r>
        <w:t>Criminal</w:t>
      </w:r>
      <w:r w:rsidR="001347FA" w:rsidRPr="00436183">
        <w:t xml:space="preserve"> sexual exploitation</w:t>
      </w:r>
      <w:r w:rsidR="00F5183A">
        <w:t xml:space="preserve"> and/or extortion</w:t>
      </w:r>
      <w:r w:rsidR="001347FA" w:rsidRPr="00436183">
        <w:t xml:space="preserve">, including prostitution, pornography and trafficking </w:t>
      </w:r>
    </w:p>
    <w:p w14:paraId="319E5EA1" w14:textId="77777777" w:rsidR="00792308" w:rsidRPr="00436183" w:rsidRDefault="001347FA" w:rsidP="001347FA">
      <w:pPr>
        <w:pStyle w:val="PurpleCrossBullet"/>
        <w:ind w:left="458"/>
      </w:pPr>
      <w:r w:rsidRPr="00436183">
        <w:t xml:space="preserve">Female genital mutilation </w:t>
      </w:r>
    </w:p>
    <w:p w14:paraId="74150536" w14:textId="77777777" w:rsidR="00792308" w:rsidRPr="00436183" w:rsidRDefault="001347FA" w:rsidP="001347FA">
      <w:pPr>
        <w:pStyle w:val="PurpleCrossBullet"/>
        <w:ind w:left="458"/>
      </w:pPr>
      <w:r w:rsidRPr="00436183">
        <w:t xml:space="preserve">Forced and child marriages </w:t>
      </w:r>
    </w:p>
    <w:p w14:paraId="739D5E35" w14:textId="77777777" w:rsidR="00792308" w:rsidRPr="00436183" w:rsidRDefault="001347FA" w:rsidP="001347FA">
      <w:pPr>
        <w:pStyle w:val="PurpleCrossBullet"/>
        <w:ind w:left="458"/>
      </w:pPr>
      <w:r w:rsidRPr="00436183">
        <w:t xml:space="preserve">Abuse by other family members, so called ‘honour-based’ and dowry-related violence crimes </w:t>
      </w:r>
    </w:p>
    <w:p w14:paraId="507F9681" w14:textId="31869620" w:rsidR="007E226D" w:rsidRPr="00436183" w:rsidRDefault="001347FA" w:rsidP="001347FA">
      <w:pPr>
        <w:pStyle w:val="PurpleCrossBullet"/>
        <w:ind w:left="458"/>
      </w:pPr>
      <w:r w:rsidRPr="00436183">
        <w:t>Threats of such acts, coercion or</w:t>
      </w:r>
      <w:r w:rsidR="00F5183A">
        <w:t xml:space="preserve"> illegally depriving a person of their freedom</w:t>
      </w:r>
      <w:r w:rsidRPr="00436183">
        <w:t>, whether occurring in public or private life</w:t>
      </w:r>
    </w:p>
    <w:p w14:paraId="3C652D85" w14:textId="77777777" w:rsidR="001347FA" w:rsidRPr="00436183" w:rsidRDefault="001347FA" w:rsidP="00A43E06">
      <w:pPr>
        <w:pStyle w:val="BodyText"/>
      </w:pPr>
    </w:p>
    <w:p w14:paraId="017D8B2E" w14:textId="3EC81C60" w:rsidR="00A43E06" w:rsidRPr="00436183" w:rsidRDefault="00DF2105" w:rsidP="00A43E06">
      <w:pPr>
        <w:pStyle w:val="BodyText"/>
      </w:pPr>
      <w:r w:rsidRPr="00436183">
        <w:t xml:space="preserve">Gender based violence is not condoned by </w:t>
      </w:r>
      <w:r w:rsidR="00A60D2D" w:rsidRPr="00436183">
        <w:t>UHI or partners</w:t>
      </w:r>
      <w:r w:rsidRPr="00436183">
        <w:t xml:space="preserve">. We are committed to working in partnership with relevant local organisations to support victims of </w:t>
      </w:r>
      <w:r w:rsidR="00F5183A" w:rsidRPr="00436183">
        <w:t>gender-based</w:t>
      </w:r>
      <w:r w:rsidRPr="00436183">
        <w:t xml:space="preserve"> violence, including assisting victims to report suspected crimes to the police. Allegations or incidents of </w:t>
      </w:r>
      <w:r w:rsidR="00F5183A" w:rsidRPr="00436183">
        <w:t>gender-based</w:t>
      </w:r>
      <w:r w:rsidRPr="00436183">
        <w:t xml:space="preserve"> violence may also be treated as a breach of the Student Code of Conduct and relevant procedures followed.</w:t>
      </w:r>
    </w:p>
    <w:p w14:paraId="6FD7D9A6" w14:textId="5ADAE204" w:rsidR="00A43E06" w:rsidRPr="00436183" w:rsidRDefault="00A43E06" w:rsidP="00A43E06">
      <w:pPr>
        <w:pStyle w:val="BodyText"/>
      </w:pPr>
      <w:r w:rsidRPr="00436183">
        <w:br w:type="page"/>
      </w:r>
    </w:p>
    <w:p w14:paraId="46C5B608" w14:textId="63968189" w:rsidR="00A43E06" w:rsidRPr="00436183" w:rsidRDefault="00105358" w:rsidP="00A43E06">
      <w:pPr>
        <w:pStyle w:val="Heading1"/>
      </w:pPr>
      <w:r w:rsidRPr="00436183">
        <w:lastRenderedPageBreak/>
        <w:t>Precautionary Action</w:t>
      </w:r>
    </w:p>
    <w:p w14:paraId="55A48E58" w14:textId="613B9D54" w:rsidR="001231CD" w:rsidRPr="00436183" w:rsidRDefault="00105358" w:rsidP="00A43E06">
      <w:pPr>
        <w:pStyle w:val="BodyText"/>
      </w:pPr>
      <w:r w:rsidRPr="00436183">
        <w:t>In the event of an allegation of misconduct, a student may be</w:t>
      </w:r>
      <w:r w:rsidR="00DA2499">
        <w:t xml:space="preserve"> temporarily suspended</w:t>
      </w:r>
      <w:r w:rsidRPr="00436183">
        <w:t xml:space="preserve"> until the investigation is completed if there is risk of harm to themselves, other students or staff. </w:t>
      </w:r>
    </w:p>
    <w:p w14:paraId="7DA77DE0" w14:textId="77777777" w:rsidR="001231CD" w:rsidRPr="00436183" w:rsidRDefault="001231CD" w:rsidP="00A43E06">
      <w:pPr>
        <w:pStyle w:val="BodyText"/>
      </w:pPr>
    </w:p>
    <w:p w14:paraId="4A034FD2" w14:textId="28FBAF94" w:rsidR="00A43E06" w:rsidRPr="005807F5" w:rsidRDefault="00105358" w:rsidP="00A43E06">
      <w:pPr>
        <w:pStyle w:val="BodyText"/>
      </w:pPr>
      <w:r w:rsidRPr="00436183">
        <w:t xml:space="preserve">During this </w:t>
      </w:r>
      <w:r w:rsidR="00DA2499" w:rsidRPr="00436183">
        <w:t>time,</w:t>
      </w:r>
      <w:r w:rsidRPr="00436183">
        <w:t xml:space="preserve"> they will be able to continue to study remotely</w:t>
      </w:r>
      <w:r w:rsidR="00DA2499">
        <w:t xml:space="preserve">, </w:t>
      </w:r>
      <w:r w:rsidR="00DA2499" w:rsidRPr="005807F5">
        <w:t>where this can be facilitated,</w:t>
      </w:r>
      <w:r w:rsidRPr="005807F5">
        <w:t xml:space="preserve"> and will receive any student support funds they are entitled to. This precautionary action is not a </w:t>
      </w:r>
      <w:r w:rsidR="001231CD" w:rsidRPr="005807F5">
        <w:t>punishment but</w:t>
      </w:r>
      <w:r w:rsidRPr="005807F5">
        <w:t xml:space="preserve"> is intended to protect the interests of all parties.</w:t>
      </w:r>
    </w:p>
    <w:p w14:paraId="2A6D685E" w14:textId="172711EC" w:rsidR="61EEE57E" w:rsidRPr="005807F5" w:rsidRDefault="61EEE57E" w:rsidP="61EEE57E">
      <w:pPr>
        <w:pStyle w:val="BodyText"/>
      </w:pPr>
    </w:p>
    <w:p w14:paraId="6B79CEFD" w14:textId="39A4D4FE" w:rsidR="5A3F5386" w:rsidRDefault="277E0940" w:rsidP="61EEE57E">
      <w:pPr>
        <w:pStyle w:val="BodyText"/>
      </w:pPr>
      <w:r w:rsidRPr="005807F5">
        <w:t>During precautionary action, students may also access the HISA Advice Service to understand their options and ensure that their welfare and academic progress are protected.</w:t>
      </w:r>
    </w:p>
    <w:p w14:paraId="664F0873" w14:textId="77777777" w:rsidR="00116759" w:rsidRDefault="00116759" w:rsidP="61EEE57E">
      <w:pPr>
        <w:pStyle w:val="BodyText"/>
      </w:pPr>
    </w:p>
    <w:p w14:paraId="3968CA34" w14:textId="77777777" w:rsidR="00105358" w:rsidRPr="00436183" w:rsidRDefault="00105358" w:rsidP="00A43E06">
      <w:pPr>
        <w:pStyle w:val="BodyText"/>
      </w:pPr>
    </w:p>
    <w:p w14:paraId="6225682F" w14:textId="54BA5D28" w:rsidR="00792308" w:rsidRPr="00436183" w:rsidRDefault="001231CD" w:rsidP="00792308">
      <w:pPr>
        <w:pStyle w:val="Heading1"/>
      </w:pPr>
      <w:r>
        <w:t>Disciplinary Actio</w:t>
      </w:r>
      <w:r w:rsidR="00116759">
        <w:t>n</w:t>
      </w:r>
    </w:p>
    <w:p w14:paraId="5E4153ED" w14:textId="4EA2137C" w:rsidR="123403B2" w:rsidRDefault="123403B2" w:rsidP="123403B2">
      <w:pPr>
        <w:pStyle w:val="BodyText"/>
      </w:pPr>
    </w:p>
    <w:p w14:paraId="3E6E049A" w14:textId="269EB52F" w:rsidR="00903299" w:rsidRPr="00436183" w:rsidRDefault="00903299" w:rsidP="00903299">
      <w:pPr>
        <w:pStyle w:val="BodyText"/>
      </w:pPr>
      <w:r>
        <w:t xml:space="preserve">The disciplinary action applied will be proportionate and take full account of the individual circumstances of the misconduct. </w:t>
      </w:r>
    </w:p>
    <w:p w14:paraId="1DB367EE" w14:textId="77777777" w:rsidR="00903299" w:rsidRPr="00436183" w:rsidRDefault="00903299" w:rsidP="00903299">
      <w:pPr>
        <w:pStyle w:val="BodyText"/>
      </w:pPr>
    </w:p>
    <w:p w14:paraId="06A6E317" w14:textId="77777777" w:rsidR="00903299" w:rsidRDefault="00903299" w:rsidP="00903299">
      <w:pPr>
        <w:pStyle w:val="BodyText"/>
      </w:pPr>
      <w:r w:rsidRPr="00436183">
        <w:t xml:space="preserve">Multiple or repeated incidents of misconduct may be more serious than a single act of misconduct, and previous incidents may be taken into account when determining what disciplinary action should be applied. </w:t>
      </w:r>
    </w:p>
    <w:p w14:paraId="201944EE" w14:textId="77777777" w:rsidR="001E19AE" w:rsidRDefault="001E19AE" w:rsidP="00903299">
      <w:pPr>
        <w:pStyle w:val="BodyText"/>
      </w:pPr>
    </w:p>
    <w:p w14:paraId="64080067" w14:textId="77777777" w:rsidR="001E19AE" w:rsidRPr="005807F5" w:rsidRDefault="001E19AE" w:rsidP="001E19AE">
      <w:pPr>
        <w:pStyle w:val="BodyText"/>
      </w:pPr>
      <w:r w:rsidRPr="005807F5">
        <w:t>Students have the right to seek support from HISA Advice Service when responding to any disciplinary action.  HISA Advice Service can assist with appeals, preparation for disciplinary meetings, and ensure students are aware of their rights.</w:t>
      </w:r>
    </w:p>
    <w:p w14:paraId="6E71A7E5" w14:textId="77777777" w:rsidR="001E19AE" w:rsidRPr="005807F5" w:rsidRDefault="001E19AE" w:rsidP="00903299">
      <w:pPr>
        <w:pStyle w:val="BodyText"/>
      </w:pPr>
    </w:p>
    <w:p w14:paraId="527CC08D" w14:textId="6A08A871" w:rsidR="001E19AE" w:rsidRPr="00436183" w:rsidRDefault="001E19AE" w:rsidP="001E19AE">
      <w:pPr>
        <w:pStyle w:val="BodyText"/>
      </w:pPr>
      <w:r w:rsidRPr="005807F5">
        <w:t>Further information on the Student Disciplinary Procedure can be viewe</w:t>
      </w:r>
      <w:r w:rsidR="00857FD7" w:rsidRPr="005807F5">
        <w:t xml:space="preserve">d </w:t>
      </w:r>
      <w:hyperlink r:id="rId26" w:history="1">
        <w:r w:rsidR="00857FD7" w:rsidRPr="000A4331">
          <w:rPr>
            <w:rStyle w:val="Hyperlink"/>
            <w:color w:val="0070C0"/>
          </w:rPr>
          <w:t>here</w:t>
        </w:r>
      </w:hyperlink>
      <w:r w:rsidR="000A4331">
        <w:rPr>
          <w:color w:val="0070C0"/>
        </w:rPr>
        <w:t>.</w:t>
      </w:r>
    </w:p>
    <w:p w14:paraId="7149EF1C" w14:textId="3B4470C1" w:rsidR="00A43E06" w:rsidRPr="00436183" w:rsidRDefault="00A43E06" w:rsidP="00A43E06">
      <w:pPr>
        <w:pStyle w:val="BodyText"/>
      </w:pPr>
      <w:r w:rsidRPr="00436183">
        <w:br w:type="page"/>
      </w:r>
    </w:p>
    <w:p w14:paraId="5A92D514" w14:textId="77777777" w:rsidR="00B46252" w:rsidRDefault="00B46252" w:rsidP="00A7073F">
      <w:pPr>
        <w:pStyle w:val="Heading1"/>
      </w:pPr>
      <w:r w:rsidRPr="00436183">
        <w:lastRenderedPageBreak/>
        <w:t>Alleged misconduct which may constitute a criminal offence</w:t>
      </w:r>
    </w:p>
    <w:p w14:paraId="5EEEBC34" w14:textId="77777777" w:rsidR="000A4331" w:rsidRPr="000A4331" w:rsidRDefault="000A4331" w:rsidP="000A4331">
      <w:pPr>
        <w:pStyle w:val="Heading2"/>
      </w:pPr>
    </w:p>
    <w:p w14:paraId="47EAC63A" w14:textId="127F7D00" w:rsidR="008F670C" w:rsidRPr="00436183" w:rsidRDefault="00B46252" w:rsidP="00A43E06">
      <w:pPr>
        <w:pStyle w:val="BodyText"/>
      </w:pPr>
      <w:r w:rsidRPr="00436183">
        <w:rPr>
          <w:sz w:val="32"/>
          <w:szCs w:val="32"/>
        </w:rPr>
        <w:t xml:space="preserve">Where alleged misconduct may constitute a criminal offence, </w:t>
      </w:r>
      <w:r w:rsidR="00EE015F" w:rsidRPr="00436183">
        <w:rPr>
          <w:sz w:val="32"/>
          <w:szCs w:val="32"/>
        </w:rPr>
        <w:t>UHI and partners</w:t>
      </w:r>
      <w:r w:rsidRPr="00436183">
        <w:rPr>
          <w:sz w:val="32"/>
          <w:szCs w:val="32"/>
        </w:rPr>
        <w:t xml:space="preserve"> will use the following principles</w:t>
      </w:r>
      <w:r w:rsidRPr="00436183">
        <w:t xml:space="preserve">: </w:t>
      </w:r>
    </w:p>
    <w:p w14:paraId="6EC9C5B6" w14:textId="77777777" w:rsidR="008F670C" w:rsidRPr="00436183" w:rsidRDefault="008F670C" w:rsidP="00A43E06">
      <w:pPr>
        <w:pStyle w:val="BodyText"/>
      </w:pPr>
    </w:p>
    <w:p w14:paraId="2BA041B2" w14:textId="6BB350CD" w:rsidR="008F670C" w:rsidRPr="00436183" w:rsidRDefault="00B46252" w:rsidP="006F34BD">
      <w:pPr>
        <w:pStyle w:val="BodyText"/>
        <w:numPr>
          <w:ilvl w:val="0"/>
          <w:numId w:val="25"/>
        </w:numPr>
      </w:pPr>
      <w:r w:rsidRPr="00436183">
        <w:t xml:space="preserve">The criminal process will take </w:t>
      </w:r>
      <w:r w:rsidR="006F34BD" w:rsidRPr="00436183">
        <w:t>priority,</w:t>
      </w:r>
      <w:r w:rsidRPr="00436183">
        <w:t xml:space="preserve"> and any internal disciplinary procedure will be suspended until further guidance is received from the police. </w:t>
      </w:r>
    </w:p>
    <w:p w14:paraId="1F985C08" w14:textId="63BD83BD" w:rsidR="00EA2087" w:rsidRPr="005807F5" w:rsidRDefault="00EA2087" w:rsidP="006F34BD">
      <w:pPr>
        <w:pStyle w:val="BodyText"/>
        <w:numPr>
          <w:ilvl w:val="0"/>
          <w:numId w:val="25"/>
        </w:numPr>
      </w:pPr>
      <w:r w:rsidRPr="005807F5">
        <w:t>If a student does not wish to report a criminal offence to the police, including those relating to GBV, the academic partner may consider the alleged misconduct as an internal disciplinary matter.</w:t>
      </w:r>
    </w:p>
    <w:p w14:paraId="636CBD59" w14:textId="7873C478" w:rsidR="008F670C" w:rsidRPr="00436183" w:rsidRDefault="64DDA0EE" w:rsidP="006F34BD">
      <w:pPr>
        <w:pStyle w:val="BodyText"/>
        <w:numPr>
          <w:ilvl w:val="0"/>
          <w:numId w:val="25"/>
        </w:numPr>
      </w:pPr>
      <w:r w:rsidRPr="005807F5">
        <w:t xml:space="preserve">Precautionary action </w:t>
      </w:r>
      <w:r w:rsidR="3197173C" w:rsidRPr="005807F5">
        <w:t>should</w:t>
      </w:r>
      <w:r w:rsidRPr="005807F5">
        <w:t xml:space="preserve"> be considered using the Safeguarding Procedures. This involves a risk assessment which may result in reasonable and appropriate action being taken</w:t>
      </w:r>
      <w:r w:rsidR="3197173C" w:rsidRPr="005807F5">
        <w:t xml:space="preserve"> against the alleged perpetrator</w:t>
      </w:r>
      <w:r w:rsidRPr="005807F5">
        <w:t xml:space="preserve"> e.g. imposition of conditions, </w:t>
      </w:r>
      <w:r w:rsidR="2C9562F9" w:rsidRPr="005807F5">
        <w:t>suspension</w:t>
      </w:r>
      <w:r w:rsidRPr="005807F5">
        <w:t xml:space="preserve"> from some or all, </w:t>
      </w:r>
      <w:r w:rsidR="02980D22" w:rsidRPr="005807F5">
        <w:t>UHI and/or partner</w:t>
      </w:r>
      <w:r w:rsidRPr="005807F5">
        <w:t xml:space="preserve"> premises, and/or removal of access to</w:t>
      </w:r>
      <w:r w:rsidR="346F36F3" w:rsidRPr="005807F5">
        <w:t xml:space="preserve"> UHI</w:t>
      </w:r>
      <w:r w:rsidRPr="005807F5">
        <w:t xml:space="preserve"> services</w:t>
      </w:r>
      <w:r w:rsidR="2C9562F9" w:rsidRPr="005807F5">
        <w:t xml:space="preserve"> until the disciplinary investigation is completed and any disciplinary outcome reached</w:t>
      </w:r>
      <w:r w:rsidRPr="005807F5">
        <w:t>.</w:t>
      </w:r>
      <w:r>
        <w:t xml:space="preserve"> </w:t>
      </w:r>
    </w:p>
    <w:p w14:paraId="3401A33D" w14:textId="0C45357E" w:rsidR="008F670C" w:rsidRPr="00436183" w:rsidRDefault="00D816CE" w:rsidP="006F34BD">
      <w:pPr>
        <w:pStyle w:val="BodyText"/>
        <w:numPr>
          <w:ilvl w:val="0"/>
          <w:numId w:val="25"/>
        </w:numPr>
      </w:pPr>
      <w:r>
        <w:t>As</w:t>
      </w:r>
      <w:r w:rsidR="00B46252" w:rsidRPr="00436183">
        <w:t xml:space="preserve"> appropriate</w:t>
      </w:r>
      <w:r>
        <w:t>,</w:t>
      </w:r>
      <w:r w:rsidR="00B46252" w:rsidRPr="00436183">
        <w:t xml:space="preserve"> support will be provided to all parties involved in the incident. </w:t>
      </w:r>
    </w:p>
    <w:p w14:paraId="5E9A4472" w14:textId="5621ED07" w:rsidR="008F670C" w:rsidRPr="00436183" w:rsidRDefault="00B46252" w:rsidP="006F34BD">
      <w:pPr>
        <w:pStyle w:val="BodyText"/>
        <w:numPr>
          <w:ilvl w:val="0"/>
          <w:numId w:val="25"/>
        </w:numPr>
      </w:pPr>
      <w:r w:rsidRPr="00436183">
        <w:t xml:space="preserve">Irrespective of the outcome of the criminal process, </w:t>
      </w:r>
      <w:r w:rsidR="007221F9" w:rsidRPr="00436183">
        <w:t xml:space="preserve">UHI and/or partners </w:t>
      </w:r>
      <w:r w:rsidRPr="00436183">
        <w:t xml:space="preserve">may consider the alleged misconduct as an internal disciplinary matter. </w:t>
      </w:r>
    </w:p>
    <w:p w14:paraId="4EC0BAE7" w14:textId="77777777" w:rsidR="008F670C" w:rsidRPr="00436183" w:rsidRDefault="008F670C" w:rsidP="00A43E06">
      <w:pPr>
        <w:pStyle w:val="BodyText"/>
      </w:pPr>
    </w:p>
    <w:p w14:paraId="2B8A9FFC" w14:textId="47E648F5" w:rsidR="00A43E06" w:rsidRPr="00436183" w:rsidRDefault="00B46252" w:rsidP="00A43E06">
      <w:pPr>
        <w:pStyle w:val="BodyText"/>
      </w:pPr>
      <w:r w:rsidRPr="00436183">
        <w:t xml:space="preserve">With respect to </w:t>
      </w:r>
      <w:r w:rsidR="00D816CE">
        <w:t>5</w:t>
      </w:r>
      <w:r w:rsidRPr="00436183">
        <w:t>), where a student is convicted of or cautioned or warned for a criminal offence, this may be relied upon as evidence in any disciplinary proceedings provided that the circumstances leading to that conviction are directly relevant to the allegation. Any sentence or order pronounced by a court may be taken into account in the imposition of any sanction.</w:t>
      </w:r>
    </w:p>
    <w:p w14:paraId="28EAE6DE" w14:textId="60C63744" w:rsidR="00A43E06" w:rsidRPr="00436183" w:rsidRDefault="00A43E06" w:rsidP="00A43E06">
      <w:pPr>
        <w:pStyle w:val="BodyText"/>
      </w:pPr>
    </w:p>
    <w:p w14:paraId="2F431C79" w14:textId="2599CD5D" w:rsidR="00EE015F" w:rsidRPr="00436183" w:rsidRDefault="00EE015F" w:rsidP="00A43E06">
      <w:pPr>
        <w:pStyle w:val="BodyText"/>
      </w:pPr>
    </w:p>
    <w:p w14:paraId="18683118" w14:textId="7030240E" w:rsidR="00EE015F" w:rsidRPr="00436183" w:rsidRDefault="00EE015F" w:rsidP="00A43E06">
      <w:pPr>
        <w:pStyle w:val="BodyText"/>
      </w:pPr>
    </w:p>
    <w:p w14:paraId="01E43216" w14:textId="2A62395B" w:rsidR="00EE015F" w:rsidRPr="00436183" w:rsidRDefault="00EE015F" w:rsidP="00A43E06">
      <w:pPr>
        <w:pStyle w:val="BodyText"/>
      </w:pPr>
    </w:p>
    <w:p w14:paraId="153F16DB" w14:textId="305C7BEB" w:rsidR="00EE015F" w:rsidRPr="00436183" w:rsidRDefault="00EE015F" w:rsidP="00A43E06">
      <w:pPr>
        <w:pStyle w:val="BodyText"/>
      </w:pPr>
    </w:p>
    <w:p w14:paraId="670AAE3A" w14:textId="1FCAC854" w:rsidR="00EE015F" w:rsidRPr="00436183" w:rsidRDefault="00EE015F" w:rsidP="00A43E06">
      <w:pPr>
        <w:pStyle w:val="BodyText"/>
      </w:pPr>
    </w:p>
    <w:p w14:paraId="41740F83" w14:textId="1C83FBFE" w:rsidR="00EE015F" w:rsidRPr="00436183" w:rsidRDefault="00EE015F" w:rsidP="00A43E06">
      <w:pPr>
        <w:pStyle w:val="BodyText"/>
      </w:pPr>
    </w:p>
    <w:p w14:paraId="0E670C3A" w14:textId="224CD574" w:rsidR="00EE015F" w:rsidRPr="00436183" w:rsidRDefault="00EE015F" w:rsidP="00A43E06">
      <w:pPr>
        <w:pStyle w:val="BodyText"/>
      </w:pPr>
    </w:p>
    <w:p w14:paraId="78A58872" w14:textId="01707E4B" w:rsidR="00EE015F" w:rsidRPr="00436183" w:rsidRDefault="00EE015F" w:rsidP="00A43E06">
      <w:pPr>
        <w:pStyle w:val="BodyText"/>
      </w:pPr>
    </w:p>
    <w:p w14:paraId="53A9C6E8" w14:textId="33408CF2" w:rsidR="00EE015F" w:rsidRPr="00436183" w:rsidRDefault="00EE015F" w:rsidP="00A43E06">
      <w:pPr>
        <w:pStyle w:val="BodyText"/>
      </w:pPr>
    </w:p>
    <w:p w14:paraId="4E6BFCF9" w14:textId="1FD4CD3A" w:rsidR="00EE015F" w:rsidRPr="00436183" w:rsidRDefault="00EE015F" w:rsidP="00A43E06">
      <w:pPr>
        <w:pStyle w:val="BodyText"/>
      </w:pPr>
    </w:p>
    <w:p w14:paraId="41D1EBB5" w14:textId="2D4C5D17" w:rsidR="00EE015F" w:rsidRPr="00436183" w:rsidRDefault="00EE015F" w:rsidP="00A43E06">
      <w:pPr>
        <w:pStyle w:val="BodyText"/>
      </w:pPr>
    </w:p>
    <w:p w14:paraId="659C0921" w14:textId="2E1725A9" w:rsidR="00EE015F" w:rsidRPr="00436183" w:rsidRDefault="00EE015F" w:rsidP="00A43E06">
      <w:pPr>
        <w:pStyle w:val="BodyText"/>
      </w:pPr>
    </w:p>
    <w:p w14:paraId="490C82BC" w14:textId="000044EF" w:rsidR="00EE015F" w:rsidRPr="00436183" w:rsidRDefault="00EE015F" w:rsidP="00A43E06">
      <w:pPr>
        <w:pStyle w:val="BodyText"/>
      </w:pPr>
    </w:p>
    <w:p w14:paraId="2561481D" w14:textId="2018385C" w:rsidR="00EE015F" w:rsidRPr="00436183" w:rsidRDefault="00EE015F" w:rsidP="00A43E06">
      <w:pPr>
        <w:pStyle w:val="BodyText"/>
      </w:pPr>
    </w:p>
    <w:p w14:paraId="5C36EF0C" w14:textId="427D8018" w:rsidR="00EE015F" w:rsidRPr="00436183" w:rsidRDefault="00EE015F" w:rsidP="00A43E06">
      <w:pPr>
        <w:pStyle w:val="BodyText"/>
      </w:pPr>
    </w:p>
    <w:p w14:paraId="63A7DF4D" w14:textId="77777777" w:rsidR="00EE015F" w:rsidRPr="00436183" w:rsidRDefault="00EE015F" w:rsidP="00A43E06">
      <w:pPr>
        <w:pStyle w:val="BodyText"/>
      </w:pPr>
    </w:p>
    <w:p w14:paraId="26496829" w14:textId="77777777" w:rsidR="001B39B3" w:rsidRPr="00436183" w:rsidRDefault="001B39B3" w:rsidP="00A43E06">
      <w:pPr>
        <w:pStyle w:val="Heading2"/>
        <w:rPr>
          <w:b/>
          <w:bCs/>
          <w:spacing w:val="-10"/>
          <w:sz w:val="80"/>
          <w:szCs w:val="80"/>
        </w:rPr>
      </w:pPr>
      <w:r w:rsidRPr="00436183">
        <w:rPr>
          <w:b/>
          <w:bCs/>
          <w:spacing w:val="-10"/>
          <w:sz w:val="80"/>
          <w:szCs w:val="80"/>
        </w:rPr>
        <w:t>Professional Standards and Fitness to Practise</w:t>
      </w:r>
    </w:p>
    <w:p w14:paraId="1CD96E0C" w14:textId="77777777" w:rsidR="001B39B3" w:rsidRPr="00436183" w:rsidRDefault="001B39B3" w:rsidP="00A43E06">
      <w:pPr>
        <w:pStyle w:val="BodyText"/>
        <w:rPr>
          <w:sz w:val="32"/>
          <w:szCs w:val="32"/>
        </w:rPr>
      </w:pPr>
    </w:p>
    <w:p w14:paraId="333D9215" w14:textId="5B606A43" w:rsidR="00A43E06" w:rsidRPr="00436183" w:rsidRDefault="001B39B3" w:rsidP="00A43E06">
      <w:pPr>
        <w:pStyle w:val="BodyText"/>
        <w:rPr>
          <w:sz w:val="32"/>
          <w:szCs w:val="32"/>
        </w:rPr>
      </w:pPr>
      <w:r w:rsidRPr="00436183">
        <w:rPr>
          <w:sz w:val="32"/>
          <w:szCs w:val="32"/>
        </w:rPr>
        <w:t>Students on courses accredited by a Professional, Statutory and Regulatory Bodies (PSRB) are also subject to the professional standards and/or Codes of Conduct issued by the PSRB. The student will be advised if this is applicable at the start of their course.</w:t>
      </w:r>
    </w:p>
    <w:p w14:paraId="0BA1DB22" w14:textId="77777777" w:rsidR="001B39B3" w:rsidRPr="00436183" w:rsidRDefault="001B39B3" w:rsidP="00A43E06">
      <w:pPr>
        <w:pStyle w:val="BodyText"/>
      </w:pPr>
    </w:p>
    <w:p w14:paraId="15C68CF6" w14:textId="77777777" w:rsidR="00616400" w:rsidRPr="00436183" w:rsidRDefault="00616400" w:rsidP="00A43E06">
      <w:pPr>
        <w:pStyle w:val="BodyText"/>
      </w:pPr>
      <w:r w:rsidRPr="00436183">
        <w:t xml:space="preserve">Any breach of the Student Code of Conduct or professional standards may be reported directly to the PSRB and/or trigger a Fitness to Practise procedure. </w:t>
      </w:r>
    </w:p>
    <w:p w14:paraId="7D0A46E4" w14:textId="77777777" w:rsidR="00616400" w:rsidRPr="00436183" w:rsidRDefault="00616400" w:rsidP="00A43E06">
      <w:pPr>
        <w:pStyle w:val="BodyText"/>
      </w:pPr>
    </w:p>
    <w:p w14:paraId="5E358197" w14:textId="0A8914F6" w:rsidR="00EB4D0E" w:rsidRDefault="00616400" w:rsidP="00A43E06">
      <w:pPr>
        <w:pStyle w:val="BodyText"/>
      </w:pPr>
      <w:r w:rsidRPr="00436183">
        <w:t>This may lead to a student being withdrawn from their course, dismissed from their job, barred from employment in that profession, and/or a criminal investigation.</w:t>
      </w:r>
    </w:p>
    <w:p w14:paraId="6E9BD4BE" w14:textId="77777777" w:rsidR="00C41D5F" w:rsidRPr="006F34BD" w:rsidRDefault="00C41D5F" w:rsidP="00A43E06">
      <w:pPr>
        <w:pStyle w:val="BodyText"/>
        <w:rPr>
          <w:sz w:val="28"/>
          <w:szCs w:val="28"/>
        </w:rPr>
      </w:pPr>
    </w:p>
    <w:p w14:paraId="6EE2282E" w14:textId="77777777" w:rsidR="00B06D06" w:rsidRPr="006F34BD" w:rsidRDefault="00B06D06">
      <w:pPr>
        <w:spacing w:after="200" w:line="276" w:lineRule="auto"/>
        <w:rPr>
          <w:b/>
          <w:bCs/>
          <w:sz w:val="28"/>
          <w:szCs w:val="28"/>
        </w:rPr>
      </w:pPr>
      <w:r w:rsidRPr="006F34BD">
        <w:rPr>
          <w:b/>
          <w:bCs/>
          <w:sz w:val="28"/>
          <w:szCs w:val="28"/>
        </w:rPr>
        <w:t>APPRENTICES</w:t>
      </w:r>
    </w:p>
    <w:p w14:paraId="3CBDC520" w14:textId="336905E8" w:rsidR="00A43E06" w:rsidRDefault="00B9056B" w:rsidP="123403B2">
      <w:pPr>
        <w:spacing w:after="200" w:line="276" w:lineRule="auto"/>
        <w:rPr>
          <w:sz w:val="24"/>
          <w:szCs w:val="24"/>
        </w:rPr>
        <w:sectPr w:rsidR="00A43E06" w:rsidSect="00240BF0">
          <w:headerReference w:type="default" r:id="rId27"/>
          <w:footerReference w:type="default" r:id="rId28"/>
          <w:pgSz w:w="11906" w:h="16838" w:code="9"/>
          <w:pgMar w:top="510" w:right="680" w:bottom="1588" w:left="680" w:header="170" w:footer="567" w:gutter="0"/>
          <w:cols w:space="708"/>
          <w:docGrid w:linePitch="360"/>
        </w:sectPr>
      </w:pPr>
      <w:r w:rsidRPr="006F34BD">
        <w:t xml:space="preserve">Where there is evidence </w:t>
      </w:r>
      <w:r w:rsidR="00C06CB3" w:rsidRPr="006F34BD">
        <w:t>of a</w:t>
      </w:r>
      <w:r w:rsidR="00B06D06" w:rsidRPr="006F34BD">
        <w:t xml:space="preserve"> breach of the Student Code of Conduct </w:t>
      </w:r>
      <w:r w:rsidR="0085185B" w:rsidRPr="006F34BD">
        <w:t xml:space="preserve">this </w:t>
      </w:r>
      <w:r w:rsidR="00E30690" w:rsidRPr="006F34BD">
        <w:t>will</w:t>
      </w:r>
      <w:r w:rsidR="00B06D06" w:rsidRPr="006F34BD">
        <w:t xml:space="preserve"> result in the student’s employer being informed.  Employers may wish to invoke their own disciplinary policy and procedure as a result.  </w:t>
      </w:r>
      <w:r w:rsidR="00A43E06">
        <w:br w:type="page"/>
      </w:r>
    </w:p>
    <w:p w14:paraId="08157443" w14:textId="7C2100AF" w:rsidR="00FF3D9C" w:rsidRDefault="00FF3D9C" w:rsidP="00FF3D9C">
      <w:pPr>
        <w:pStyle w:val="Thanks"/>
        <w:rPr>
          <w:rFonts w:ascii="Arial" w:hAnsi="Arial" w:cs="Arial"/>
          <w:color w:val="FFFFFF" w:themeColor="background1"/>
        </w:rPr>
      </w:pPr>
      <w:r w:rsidRPr="005F4FD3">
        <w:rPr>
          <w:rFonts w:ascii="Arial" w:hAnsi="Arial" w:cs="Arial"/>
          <w:color w:val="FFFFFF" w:themeColor="background1"/>
        </w:rPr>
        <w:lastRenderedPageBreak/>
        <w:t>Thank you</w:t>
      </w:r>
    </w:p>
    <w:p w14:paraId="3A19D96D" w14:textId="77777777" w:rsidR="00FF3D9C" w:rsidRPr="009B7E4C" w:rsidRDefault="00FF3D9C" w:rsidP="00FF3D9C">
      <w:pPr>
        <w:pStyle w:val="Thanks"/>
      </w:pPr>
      <w:r>
        <w:t>Tapadh leibh</w:t>
      </w:r>
    </w:p>
    <w:p w14:paraId="14A828A5" w14:textId="447C7A90" w:rsidR="009B7E4C" w:rsidRPr="009B7E4C" w:rsidRDefault="009B7E4C" w:rsidP="005F4FD3">
      <w:pPr>
        <w:pStyle w:val="Thanks"/>
      </w:pPr>
    </w:p>
    <w:sectPr w:rsidR="009B7E4C" w:rsidRPr="009B7E4C" w:rsidSect="00240BF0">
      <w:headerReference w:type="default" r:id="rId29"/>
      <w:pgSz w:w="11906" w:h="16838" w:code="9"/>
      <w:pgMar w:top="510" w:right="680" w:bottom="1588" w:left="680" w:header="39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D0339FB" w14:textId="77777777" w:rsidR="00216A91" w:rsidRDefault="00216A91" w:rsidP="00357ADB">
      <w:r>
        <w:separator/>
      </w:r>
    </w:p>
  </w:endnote>
  <w:endnote w:type="continuationSeparator" w:id="0">
    <w:p w14:paraId="7E3E7F28" w14:textId="77777777" w:rsidR="00216A91" w:rsidRDefault="00216A91" w:rsidP="00357ADB">
      <w:r>
        <w:continuationSeparator/>
      </w:r>
    </w:p>
  </w:endnote>
  <w:endnote w:type="continuationNotice" w:id="1">
    <w:p w14:paraId="488F047D" w14:textId="77777777" w:rsidR="00216A91" w:rsidRDefault="00216A9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yriad Pro">
    <w:altName w:val="Segoe UI"/>
    <w:panose1 w:val="00000000000000000000"/>
    <w:charset w:val="00"/>
    <w:family w:val="swiss"/>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3E8176" w14:textId="77777777" w:rsidR="00240BF0" w:rsidRPr="00240BF0" w:rsidRDefault="00240BF0">
    <w:pPr>
      <w:pStyle w:val="Footer"/>
      <w:rPr>
        <w:color w:val="969696"/>
      </w:rPr>
    </w:pPr>
    <w:r>
      <w:rPr>
        <w:noProof/>
      </w:rPr>
      <w:drawing>
        <wp:inline distT="0" distB="0" distL="0" distR="0" wp14:anchorId="6192E798" wp14:editId="5BCBA77B">
          <wp:extent cx="1390650" cy="523875"/>
          <wp:effectExtent l="0" t="0" r="0" b="9525"/>
          <wp:docPr id="1938860427" name="Graphic 19388604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Graphic 34"/>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1390650" cy="523875"/>
                  </a:xfrm>
                  <a:prstGeom prst="rect">
                    <a:avLst/>
                  </a:prstGeom>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67506696"/>
      <w:docPartObj>
        <w:docPartGallery w:val="Page Numbers (Bottom of Page)"/>
        <w:docPartUnique/>
      </w:docPartObj>
    </w:sdtPr>
    <w:sdtEndPr/>
    <w:sdtContent>
      <w:sdt>
        <w:sdtPr>
          <w:id w:val="-1769616900"/>
          <w:docPartObj>
            <w:docPartGallery w:val="Page Numbers (Top of Page)"/>
            <w:docPartUnique/>
          </w:docPartObj>
        </w:sdtPr>
        <w:sdtEndPr/>
        <w:sdtContent>
          <w:p w14:paraId="440F4D00" w14:textId="4861FC1E" w:rsidR="00CA3930" w:rsidRDefault="00CA3930">
            <w:pPr>
              <w:pStyle w:val="Footer"/>
              <w:jc w:val="right"/>
            </w:pPr>
            <w:r>
              <w:t xml:space="preserve">Page </w:t>
            </w:r>
            <w:r>
              <w:rPr>
                <w:b/>
                <w:bCs/>
                <w:sz w:val="24"/>
                <w:szCs w:val="24"/>
              </w:rPr>
              <w:fldChar w:fldCharType="begin"/>
            </w:r>
            <w:r>
              <w:rPr>
                <w:b/>
                <w:bCs/>
              </w:rPr>
              <w:instrText xml:space="preserve"> PAGE </w:instrText>
            </w:r>
            <w:r>
              <w:rPr>
                <w:b/>
                <w:bCs/>
                <w:sz w:val="24"/>
                <w:szCs w:val="24"/>
              </w:rPr>
              <w:fldChar w:fldCharType="separate"/>
            </w:r>
            <w:r>
              <w:rPr>
                <w:b/>
                <w:bCs/>
                <w:noProof/>
              </w:rPr>
              <w:t>2</w:t>
            </w:r>
            <w:r>
              <w:rPr>
                <w:b/>
                <w:bCs/>
                <w:sz w:val="24"/>
                <w:szCs w:val="24"/>
              </w:rPr>
              <w:fldChar w:fldCharType="end"/>
            </w:r>
            <w:r>
              <w:t xml:space="preserve"> of </w:t>
            </w:r>
            <w:r>
              <w:rPr>
                <w:b/>
                <w:bCs/>
                <w:sz w:val="24"/>
                <w:szCs w:val="24"/>
              </w:rPr>
              <w:fldChar w:fldCharType="begin"/>
            </w:r>
            <w:r>
              <w:rPr>
                <w:b/>
                <w:bCs/>
              </w:rPr>
              <w:instrText xml:space="preserve"> NUMPAGES  </w:instrText>
            </w:r>
            <w:r>
              <w:rPr>
                <w:b/>
                <w:bCs/>
                <w:sz w:val="24"/>
                <w:szCs w:val="24"/>
              </w:rPr>
              <w:fldChar w:fldCharType="separate"/>
            </w:r>
            <w:r>
              <w:rPr>
                <w:b/>
                <w:bCs/>
                <w:noProof/>
              </w:rPr>
              <w:t>2</w:t>
            </w:r>
            <w:r>
              <w:rPr>
                <w:b/>
                <w:bCs/>
                <w:sz w:val="24"/>
                <w:szCs w:val="24"/>
              </w:rPr>
              <w:fldChar w:fldCharType="end"/>
            </w:r>
          </w:p>
        </w:sdtContent>
      </w:sdt>
    </w:sdtContent>
  </w:sdt>
  <w:p w14:paraId="7016F446" w14:textId="57A730FD" w:rsidR="00357ADB" w:rsidRPr="00357ADB" w:rsidRDefault="00357ADB" w:rsidP="00357ADB">
    <w:pPr>
      <w:pStyle w:val="Footer"/>
      <w:tabs>
        <w:tab w:val="clear" w:pos="4513"/>
        <w:tab w:val="clear" w:pos="9026"/>
        <w:tab w:val="right" w:pos="10541"/>
      </w:tabs>
      <w:rPr>
        <w:sz w:val="20"/>
        <w:szCs w:val="2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CD9583D" w14:textId="77777777" w:rsidR="00216A91" w:rsidRDefault="00216A91" w:rsidP="00357ADB">
      <w:r>
        <w:separator/>
      </w:r>
    </w:p>
  </w:footnote>
  <w:footnote w:type="continuationSeparator" w:id="0">
    <w:p w14:paraId="65712851" w14:textId="77777777" w:rsidR="00216A91" w:rsidRDefault="00216A91" w:rsidP="00357ADB">
      <w:r>
        <w:continuationSeparator/>
      </w:r>
    </w:p>
  </w:footnote>
  <w:footnote w:type="continuationNotice" w:id="1">
    <w:p w14:paraId="3152D0CA" w14:textId="77777777" w:rsidR="00216A91" w:rsidRDefault="00216A9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571E59" w14:textId="77777777" w:rsidR="00240BF0" w:rsidRPr="00240BF0" w:rsidRDefault="00240BF0">
    <w:pPr>
      <w:pStyle w:val="Header"/>
      <w:rPr>
        <w:color w:val="969696"/>
      </w:rPr>
    </w:pPr>
    <w:r w:rsidRPr="00240BF0">
      <w:rPr>
        <w:noProof/>
        <w:color w:val="969696"/>
      </w:rPr>
      <mc:AlternateContent>
        <mc:Choice Requires="wps">
          <w:drawing>
            <wp:anchor distT="0" distB="0" distL="114300" distR="114300" simplePos="0" relativeHeight="251658240" behindDoc="1" locked="0" layoutInCell="1" allowOverlap="1" wp14:anchorId="69E56698" wp14:editId="209DD220">
              <wp:simplePos x="0" y="0"/>
              <wp:positionH relativeFrom="page">
                <wp:posOffset>6985</wp:posOffset>
              </wp:positionH>
              <wp:positionV relativeFrom="paragraph">
                <wp:posOffset>-64770</wp:posOffset>
              </wp:positionV>
              <wp:extent cx="7559040" cy="10764000"/>
              <wp:effectExtent l="0" t="0" r="3810" b="0"/>
              <wp:wrapNone/>
              <wp:docPr id="42" name="Rectangle 42"/>
              <wp:cNvGraphicFramePr/>
              <a:graphic xmlns:a="http://schemas.openxmlformats.org/drawingml/2006/main">
                <a:graphicData uri="http://schemas.microsoft.com/office/word/2010/wordprocessingShape">
                  <wps:wsp>
                    <wps:cNvSpPr/>
                    <wps:spPr>
                      <a:xfrm>
                        <a:off x="0" y="0"/>
                        <a:ext cx="7559040" cy="10764000"/>
                      </a:xfrm>
                      <a:prstGeom prst="rect">
                        <a:avLst/>
                      </a:prstGeom>
                      <a:solidFill>
                        <a:schemeClr val="tx1"/>
                      </a:solidFill>
                      <a:ln w="3175">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ect w14:anchorId="74292302" id="Rectangle 42" o:spid="_x0000_s1026" style="position:absolute;margin-left:.55pt;margin-top:-5.1pt;width:595.2pt;height:847.5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F47+gwIAAGkFAAAOAAAAZHJzL2Uyb0RvYy54bWysVE1v2zAMvQ/YfxB0X21nSbMGdYqgRYcB&#10;RRusHXpWZSkWIIuapMTJfv0o+SNpV+ww7CKLJvlIPpG8vNo3muyE8wpMSYuznBJhOFTKbEr64+n2&#10;0xdKfGCmYhqMKOlBeHq1/PjhsrULMYEadCUcQRDjF60taR2CXWSZ57VomD8DKwwqJbiGBRTdJqsc&#10;axG90dkkz8+zFlxlHXDhPf696ZR0mfClFDw8SOlFILqkmFtIp0vnSzyz5SVbbByzteJ9GuwfsmiY&#10;Mhh0hLphgZGtU39ANYo78CDDGYcmAykVF6kGrKbI31TzWDMrUi1IjrcjTf7/wfL73aNdO6ShtX7h&#10;8Rqr2EvXxC/mR/aJrMNIltgHwvHnfDa7yKfIKUddkc/Pp3me+MyO/tb58FVAQ+KlpA6fI7HEdnc+&#10;YEw0HUxiOA9aVbdK6yTEFhDX2pEdw8cL+yI+Fnq8stKGtCX9XMxnCdhAdO/stEHzY1XpFg5aRHBt&#10;vgtJVIV1TJJjarhjNMa5MKHoVDWrRJfEDEscahw9UlIJMCJLjD9i9wCvKxmwuyx7++gqUr+Ozvnf&#10;EuucR48UGUwYnRtlwL0HoLGqPnJnP5DUURNZeoHqsHbEQTct3vJbhe93x3xYM4fjgY+OIx8e8JAa&#10;kH/ob5TU4H699z/aY9eilpIWx62k/ueWOUGJ/mawny+KaeylkITpbD5BwZ1qXk41ZttcAzZFgcvF&#10;8nSN9kEPV+mgecbNsIpRUcUMx9gl5cENwnXo1gDuFi5Wq2SGM2lZuDOPlkfwyGrsz6f9M3O2b+KA&#10;A3APw2iyxZte7myjp4HVNoBUqdGPvPZ84zynxul3T1wYp3KyOm7I5W8AAAD//wMAUEsDBBQABgAI&#10;AAAAIQD60Wlt3QAAAAsBAAAPAAAAZHJzL2Rvd25yZXYueG1sTI/BTsMwEETvSPyDtUjcWicVhDbE&#10;qapKHDlQiipu23iJI+x1ZLtt+HvcE9x2NKPZN816clacKcTBs4JyXoAg7rweuFewf3+ZLUHEhKzR&#10;eiYFPxRh3d7eNFhrf+E3Ou9SL3IJxxoVmJTGWsrYGXIY534kzt6XDw5TlqGXOuAllzsrF0VRSYcD&#10;5w8GR9oa6r53J6dg+xTsq2Wkz6nvNlX84HAwB6Xu76bNM4hEU/oLwxU/o0ObmY7+xDoKm3WZgwpm&#10;ZbEAcfXLVfkI4pivavmwAtk28v+G9hcAAP//AwBQSwECLQAUAAYACAAAACEAtoM4kv4AAADhAQAA&#10;EwAAAAAAAAAAAAAAAAAAAAAAW0NvbnRlbnRfVHlwZXNdLnhtbFBLAQItABQABgAIAAAAIQA4/SH/&#10;1gAAAJQBAAALAAAAAAAAAAAAAAAAAC8BAABfcmVscy8ucmVsc1BLAQItABQABgAIAAAAIQD7F47+&#10;gwIAAGkFAAAOAAAAAAAAAAAAAAAAAC4CAABkcnMvZTJvRG9jLnhtbFBLAQItABQABgAIAAAAIQD6&#10;0Wlt3QAAAAsBAAAPAAAAAAAAAAAAAAAAAN0EAABkcnMvZG93bnJldi54bWxQSwUGAAAAAAQABADz&#10;AAAA5wUAAAAA&#10;" fillcolor="black [3213]" stroked="f" strokeweight=".25pt">
              <w10:wrap anchorx="page"/>
            </v:rect>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3A8B8D" w14:textId="77777777" w:rsidR="00240BF0" w:rsidRPr="00240BF0" w:rsidRDefault="00240BF0">
    <w:pPr>
      <w:pStyle w:val="Header"/>
      <w:rPr>
        <w:color w:val="FFFFFF" w:themeColor="background1"/>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B6EF16" w14:textId="77777777" w:rsidR="009B7E4C" w:rsidRPr="009B7E4C" w:rsidRDefault="009B7E4C">
    <w:pPr>
      <w:pStyle w:val="Header"/>
    </w:pPr>
    <w:r w:rsidRPr="009B7E4C">
      <w:rPr>
        <w:noProof/>
      </w:rPr>
      <mc:AlternateContent>
        <mc:Choice Requires="wps">
          <w:drawing>
            <wp:anchor distT="0" distB="0" distL="114300" distR="114300" simplePos="0" relativeHeight="251658241" behindDoc="1" locked="0" layoutInCell="1" allowOverlap="1" wp14:anchorId="2AF9D5F9" wp14:editId="4D928800">
              <wp:simplePos x="0" y="0"/>
              <wp:positionH relativeFrom="page">
                <wp:align>left</wp:align>
              </wp:positionH>
              <wp:positionV relativeFrom="paragraph">
                <wp:posOffset>-249402</wp:posOffset>
              </wp:positionV>
              <wp:extent cx="7560000" cy="10677525"/>
              <wp:effectExtent l="0" t="0" r="3175" b="9525"/>
              <wp:wrapNone/>
              <wp:docPr id="1" name="Rectangle 1"/>
              <wp:cNvGraphicFramePr/>
              <a:graphic xmlns:a="http://schemas.openxmlformats.org/drawingml/2006/main">
                <a:graphicData uri="http://schemas.microsoft.com/office/word/2010/wordprocessingShape">
                  <wps:wsp>
                    <wps:cNvSpPr/>
                    <wps:spPr>
                      <a:xfrm>
                        <a:off x="0" y="0"/>
                        <a:ext cx="7560000" cy="10677525"/>
                      </a:xfrm>
                      <a:prstGeom prst="rect">
                        <a:avLst/>
                      </a:prstGeom>
                      <a:solidFill>
                        <a:srgbClr val="969696"/>
                      </a:solidFill>
                      <a:ln w="3175">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34AA67E" id="Rectangle 1" o:spid="_x0000_s1026" style="position:absolute;margin-left:0;margin-top:-19.65pt;width:595.3pt;height:840.75pt;z-index:-251658239;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Z/7VggIAAGoFAAAOAAAAZHJzL2Uyb0RvYy54bWysVMFu2zAMvQ/YPwi6r7azJlmDOkXQosOA&#10;og3WDj0rspQYkEWNUuJkXz9KdpyuLXYYlgCyJJKP5BPJy6t9Y9hOoa/Blrw4yzlTVkJV23XJfzzd&#10;fvrCmQ/CVsKAVSU/KM+v5h8/XLZupkawAVMpZARi/ax1Jd+E4GZZ5uVGNcKfgVOWhBqwEYGOuM4q&#10;FC2hNyYb5fkkawErhyCV93R70wn5POFrrWR40NqrwEzJKbaQVkzrKq7Z/FLM1ijcppZ9GOIfomhE&#10;bcnpAHUjgmBbrN9ANbVE8KDDmYQmA61rqVIOlE2Rv8rmcSOcSrkQOd4NNPn/Byvvd49uiURD6/zM&#10;0zZmsdfYxC/Fx/aJrMNAltoHJulyOp7k9ONMkqzIJ9PpeDSOfGYne4c+fFXQsLgpOdJzJJbE7s6H&#10;TvWoEt15MHV1WxuTDrheXRtkO0FPdzGJ/x79DzVjWVvyz8V0nJAtRPsO2lgK5pRW2oWDURHd2O9K&#10;s7qiREbJMFWcGhwKKZUNRSfaiEp1cYxTyh38YJFSToARWZP/AbsHiNX8FruD6fWjqUoFOxjnfwus&#10;Mx4skmewYTBuagv4HoChrHrPnf6RpI6ayNIKqsMSGULXLt7J25oe8E74sBRI/UGvTj0fHmjRBoh/&#10;6HecbQB/vXcf9alsScpZS/1Wcv9zK1BxZr5ZKuiL4vw8Nmg6nI+nIzrgS8nqpcRum2uguihoujiZ&#10;tlE/mONWIzTPNBoW0SuJhJXku+Qy4PFwHbo5QMNFqsUiqVFTOhHu7KOTETyyGgv0af8s0PVVHKgD&#10;7uHYm2L2qpg73WhpYbENoOtU6Sdee76poVPh9MMnToyX56R1GpHz3wAAAP//AwBQSwMEFAAGAAgA&#10;AAAhAF8mk+XiAAAACgEAAA8AAABkcnMvZG93bnJldi54bWxMj1FPwjAUhd9N/A/NNfHFQEcxU+Y6&#10;YjDqEwkgia9lvW6D9nauhc1/b3mCt3Nzbs75Tj4frGEn7HzjSMJknABDKp1uqJKw/XofPQPzQZFW&#10;xhFK+EMP8+L2JleZdj2t8bQJFYsh5DMloQ6hzTj3ZY1W+bFrkaL34zqrQjy7iutO9THcGi6SJOVW&#10;NRQbatXiosbysDlaCU+LZb8V5Yc1b6bZ/67W36sH8Snl/d3w+gIs4BAuz3DGj+hQRKadO5L2zEiI&#10;Q4KE0XQ2BXa2J7MkBbaLKn0UAniR8+sJxT8AAAD//wMAUEsBAi0AFAAGAAgAAAAhALaDOJL+AAAA&#10;4QEAABMAAAAAAAAAAAAAAAAAAAAAAFtDb250ZW50X1R5cGVzXS54bWxQSwECLQAUAAYACAAAACEA&#10;OP0h/9YAAACUAQAACwAAAAAAAAAAAAAAAAAvAQAAX3JlbHMvLnJlbHNQSwECLQAUAAYACAAAACEA&#10;+2f+1YICAABqBQAADgAAAAAAAAAAAAAAAAAuAgAAZHJzL2Uyb0RvYy54bWxQSwECLQAUAAYACAAA&#10;ACEAXyaT5eIAAAAKAQAADwAAAAAAAAAAAAAAAADcBAAAZHJzL2Rvd25yZXYueG1sUEsFBgAAAAAE&#10;AAQA8wAAAOsFAAAAAA==&#10;" fillcolor="#969696" stroked="f" strokeweight=".25pt">
              <w10:wrap anchorx="page"/>
            </v: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094D3A"/>
    <w:multiLevelType w:val="hybridMultilevel"/>
    <w:tmpl w:val="C9764BDE"/>
    <w:lvl w:ilvl="0" w:tplc="E7B492F4">
      <w:start w:val="1"/>
      <w:numFmt w:val="bullet"/>
      <w:lvlText w:val="+"/>
      <w:lvlJc w:val="left"/>
      <w:pPr>
        <w:ind w:left="720" w:hanging="360"/>
      </w:pPr>
      <w:rPr>
        <w:rFonts w:ascii="Arial" w:hAnsi="Arial" w:hint="default"/>
        <w:color w:val="0072ED" w:themeColor="accent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12D479F5"/>
    <w:multiLevelType w:val="hybridMultilevel"/>
    <w:tmpl w:val="346C9740"/>
    <w:lvl w:ilvl="0" w:tplc="82D824AC">
      <w:start w:val="1"/>
      <w:numFmt w:val="bullet"/>
      <w:lvlText w:val="+"/>
      <w:lvlJc w:val="left"/>
      <w:pPr>
        <w:ind w:left="720" w:hanging="360"/>
      </w:pPr>
      <w:rPr>
        <w:rFonts w:ascii="Arial" w:hAnsi="Arial" w:hint="default"/>
        <w:color w:val="7655D2" w:themeColor="accent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4720F5A"/>
    <w:multiLevelType w:val="hybridMultilevel"/>
    <w:tmpl w:val="665C786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1E4C1189"/>
    <w:multiLevelType w:val="hybridMultilevel"/>
    <w:tmpl w:val="E72E91B8"/>
    <w:lvl w:ilvl="0" w:tplc="D5C220E2">
      <w:start w:val="1"/>
      <w:numFmt w:val="bullet"/>
      <w:lvlText w:val="+"/>
      <w:lvlJc w:val="left"/>
      <w:pPr>
        <w:ind w:left="720" w:hanging="360"/>
      </w:pPr>
      <w:rPr>
        <w:rFonts w:ascii="Arial" w:hAnsi="Arial" w:hint="default"/>
        <w:color w:val="E2143A" w:themeColor="accent3"/>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 w15:restartNumberingAfterBreak="0">
    <w:nsid w:val="22C10BEB"/>
    <w:multiLevelType w:val="hybridMultilevel"/>
    <w:tmpl w:val="85BC20FA"/>
    <w:lvl w:ilvl="0" w:tplc="57AE0928">
      <w:start w:val="1"/>
      <w:numFmt w:val="bullet"/>
      <w:pStyle w:val="BlueBullet"/>
      <w:lvlText w:val="+"/>
      <w:lvlJc w:val="left"/>
      <w:pPr>
        <w:ind w:left="720" w:hanging="360"/>
      </w:pPr>
      <w:rPr>
        <w:rFonts w:ascii="Arial" w:hAnsi="Arial" w:hint="default"/>
        <w:color w:val="0072ED" w:themeColor="accent4"/>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 w15:restartNumberingAfterBreak="0">
    <w:nsid w:val="2A495B22"/>
    <w:multiLevelType w:val="hybridMultilevel"/>
    <w:tmpl w:val="008661B8"/>
    <w:lvl w:ilvl="0" w:tplc="0764F9D2">
      <w:start w:val="1"/>
      <w:numFmt w:val="bullet"/>
      <w:lvlText w:val="+"/>
      <w:lvlJc w:val="left"/>
      <w:pPr>
        <w:ind w:left="1080" w:hanging="360"/>
      </w:pPr>
      <w:rPr>
        <w:rFonts w:ascii="Arial" w:hAnsi="Arial" w:hint="default"/>
        <w:color w:val="7655D2" w:themeColor="accent1"/>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6" w15:restartNumberingAfterBreak="0">
    <w:nsid w:val="2B580193"/>
    <w:multiLevelType w:val="hybridMultilevel"/>
    <w:tmpl w:val="3B9A040C"/>
    <w:lvl w:ilvl="0" w:tplc="7AAE01F2">
      <w:start w:val="1"/>
      <w:numFmt w:val="bullet"/>
      <w:pStyle w:val="GreenCrossBullet"/>
      <w:lvlText w:val="+"/>
      <w:lvlJc w:val="left"/>
      <w:pPr>
        <w:ind w:left="720" w:hanging="360"/>
      </w:pPr>
      <w:rPr>
        <w:rFonts w:ascii="Arial" w:hAnsi="Arial" w:hint="default"/>
        <w:color w:val="25B89D" w:themeColor="accen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BD41871"/>
    <w:multiLevelType w:val="hybridMultilevel"/>
    <w:tmpl w:val="BF049FF2"/>
    <w:lvl w:ilvl="0" w:tplc="AD8E9592">
      <w:start w:val="1"/>
      <w:numFmt w:val="bullet"/>
      <w:pStyle w:val="PurpleCrossBullet"/>
      <w:lvlText w:val="+"/>
      <w:lvlJc w:val="left"/>
      <w:pPr>
        <w:ind w:left="720" w:hanging="360"/>
      </w:pPr>
      <w:rPr>
        <w:rFonts w:ascii="Arial" w:hAnsi="Arial" w:hint="default"/>
        <w:color w:val="7655D2" w:themeColor="accent1"/>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 w15:restartNumberingAfterBreak="0">
    <w:nsid w:val="33B722E4"/>
    <w:multiLevelType w:val="hybridMultilevel"/>
    <w:tmpl w:val="9C60A626"/>
    <w:lvl w:ilvl="0" w:tplc="737CFAC0">
      <w:start w:val="1"/>
      <w:numFmt w:val="bullet"/>
      <w:lvlText w:val="+"/>
      <w:lvlJc w:val="left"/>
      <w:pPr>
        <w:ind w:left="720" w:hanging="360"/>
      </w:pPr>
      <w:rPr>
        <w:rFonts w:ascii="Arial" w:hAnsi="Arial" w:hint="default"/>
        <w:color w:val="25B89D" w:themeColor="accen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363B3D12"/>
    <w:multiLevelType w:val="hybridMultilevel"/>
    <w:tmpl w:val="13B2F89E"/>
    <w:lvl w:ilvl="0" w:tplc="DD3A93B0">
      <w:start w:val="1"/>
      <w:numFmt w:val="bullet"/>
      <w:lvlText w:val="+"/>
      <w:lvlJc w:val="left"/>
      <w:pPr>
        <w:ind w:left="720" w:hanging="360"/>
      </w:pPr>
      <w:rPr>
        <w:rFonts w:ascii="Arial" w:hAnsi="Arial" w:hint="default"/>
        <w:color w:val="E2143A" w:themeColor="accent3"/>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3BEC1D8A"/>
    <w:multiLevelType w:val="hybridMultilevel"/>
    <w:tmpl w:val="83D4FB1A"/>
    <w:lvl w:ilvl="0" w:tplc="A3C413B4">
      <w:numFmt w:val="bullet"/>
      <w:pStyle w:val="TableBullet"/>
      <w:lvlText w:val="•"/>
      <w:lvlJc w:val="left"/>
      <w:pPr>
        <w:ind w:left="720" w:hanging="360"/>
      </w:pPr>
      <w:rPr>
        <w:rFonts w:ascii="Calibri" w:hAnsi="Calibri" w:hint="default"/>
        <w:sz w:val="18"/>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 w15:restartNumberingAfterBreak="0">
    <w:nsid w:val="4379480F"/>
    <w:multiLevelType w:val="hybridMultilevel"/>
    <w:tmpl w:val="E222E47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4A740B69"/>
    <w:multiLevelType w:val="hybridMultilevel"/>
    <w:tmpl w:val="6AEC75C0"/>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4F610077"/>
    <w:multiLevelType w:val="hybridMultilevel"/>
    <w:tmpl w:val="6A6AC094"/>
    <w:lvl w:ilvl="0" w:tplc="31782966">
      <w:start w:val="1"/>
      <w:numFmt w:val="bullet"/>
      <w:lvlText w:val="+"/>
      <w:lvlJc w:val="left"/>
      <w:pPr>
        <w:ind w:left="720" w:hanging="360"/>
      </w:pPr>
      <w:rPr>
        <w:rFonts w:ascii="Arial" w:hAnsi="Arial" w:hint="default"/>
        <w:color w:val="FFBB50" w:themeColor="accent6"/>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 w15:restartNumberingAfterBreak="0">
    <w:nsid w:val="629838C0"/>
    <w:multiLevelType w:val="hybridMultilevel"/>
    <w:tmpl w:val="06682CDC"/>
    <w:lvl w:ilvl="0" w:tplc="4FEEF4A6">
      <w:start w:val="1"/>
      <w:numFmt w:val="bullet"/>
      <w:pStyle w:val="RedBullet"/>
      <w:lvlText w:val="+"/>
      <w:lvlJc w:val="left"/>
      <w:pPr>
        <w:ind w:left="720" w:hanging="360"/>
      </w:pPr>
      <w:rPr>
        <w:rFonts w:ascii="Arial" w:hAnsi="Arial" w:hint="default"/>
        <w:color w:val="E2143A" w:themeColor="accent3"/>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5" w15:restartNumberingAfterBreak="0">
    <w:nsid w:val="689A2471"/>
    <w:multiLevelType w:val="hybridMultilevel"/>
    <w:tmpl w:val="0ACA22FE"/>
    <w:lvl w:ilvl="0" w:tplc="D88ABDDC">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71DD790C"/>
    <w:multiLevelType w:val="hybridMultilevel"/>
    <w:tmpl w:val="2D9AE460"/>
    <w:lvl w:ilvl="0" w:tplc="BC6E7C10">
      <w:start w:val="1"/>
      <w:numFmt w:val="bullet"/>
      <w:pStyle w:val="YellowBullet"/>
      <w:lvlText w:val="+"/>
      <w:lvlJc w:val="left"/>
      <w:pPr>
        <w:ind w:left="720" w:hanging="360"/>
      </w:pPr>
      <w:rPr>
        <w:rFonts w:ascii="Arial" w:hAnsi="Arial" w:hint="default"/>
        <w:color w:val="FFBB50" w:themeColor="accent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7B0B16AC"/>
    <w:multiLevelType w:val="hybridMultilevel"/>
    <w:tmpl w:val="F8F6905E"/>
    <w:lvl w:ilvl="0" w:tplc="D5AA8954">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7EBD61F8"/>
    <w:multiLevelType w:val="hybridMultilevel"/>
    <w:tmpl w:val="FAA07A96"/>
    <w:lvl w:ilvl="0" w:tplc="4DAE67EA">
      <w:start w:val="1"/>
      <w:numFmt w:val="bullet"/>
      <w:pStyle w:val="OrangeBullet"/>
      <w:lvlText w:val="+"/>
      <w:lvlJc w:val="left"/>
      <w:pPr>
        <w:ind w:left="720" w:hanging="360"/>
      </w:pPr>
      <w:rPr>
        <w:rFonts w:ascii="Arial" w:hAnsi="Arial" w:hint="default"/>
        <w:color w:val="F87A46" w:themeColor="accent5"/>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num w:numId="1" w16cid:durableId="1517110446">
    <w:abstractNumId w:val="15"/>
  </w:num>
  <w:num w:numId="2" w16cid:durableId="634409345">
    <w:abstractNumId w:val="1"/>
  </w:num>
  <w:num w:numId="3" w16cid:durableId="2122989435">
    <w:abstractNumId w:val="7"/>
  </w:num>
  <w:num w:numId="4" w16cid:durableId="308293435">
    <w:abstractNumId w:val="10"/>
  </w:num>
  <w:num w:numId="5" w16cid:durableId="1475298601">
    <w:abstractNumId w:val="6"/>
  </w:num>
  <w:num w:numId="6" w16cid:durableId="686829160">
    <w:abstractNumId w:val="8"/>
  </w:num>
  <w:num w:numId="7" w16cid:durableId="382295221">
    <w:abstractNumId w:val="3"/>
  </w:num>
  <w:num w:numId="8" w16cid:durableId="67775316">
    <w:abstractNumId w:val="9"/>
  </w:num>
  <w:num w:numId="9" w16cid:durableId="961886787">
    <w:abstractNumId w:val="4"/>
  </w:num>
  <w:num w:numId="10" w16cid:durableId="270236948">
    <w:abstractNumId w:val="0"/>
  </w:num>
  <w:num w:numId="11" w16cid:durableId="840202262">
    <w:abstractNumId w:val="18"/>
  </w:num>
  <w:num w:numId="12" w16cid:durableId="431821818">
    <w:abstractNumId w:val="13"/>
  </w:num>
  <w:num w:numId="13" w16cid:durableId="1991404437">
    <w:abstractNumId w:val="14"/>
  </w:num>
  <w:num w:numId="14" w16cid:durableId="1155562289">
    <w:abstractNumId w:val="16"/>
  </w:num>
  <w:num w:numId="15" w16cid:durableId="35081966">
    <w:abstractNumId w:val="10"/>
  </w:num>
  <w:num w:numId="16" w16cid:durableId="1813716040">
    <w:abstractNumId w:val="5"/>
  </w:num>
  <w:num w:numId="17" w16cid:durableId="987124483">
    <w:abstractNumId w:val="17"/>
  </w:num>
  <w:num w:numId="18" w16cid:durableId="168299245">
    <w:abstractNumId w:val="7"/>
  </w:num>
  <w:num w:numId="19" w16cid:durableId="1805587165">
    <w:abstractNumId w:val="7"/>
  </w:num>
  <w:num w:numId="20" w16cid:durableId="189926440">
    <w:abstractNumId w:val="7"/>
  </w:num>
  <w:num w:numId="21" w16cid:durableId="580985205">
    <w:abstractNumId w:val="7"/>
  </w:num>
  <w:num w:numId="22" w16cid:durableId="803817378">
    <w:abstractNumId w:val="7"/>
  </w:num>
  <w:num w:numId="23" w16cid:durableId="30226937">
    <w:abstractNumId w:val="11"/>
  </w:num>
  <w:num w:numId="24" w16cid:durableId="333994757">
    <w:abstractNumId w:val="2"/>
  </w:num>
  <w:num w:numId="25" w16cid:durableId="1164777631">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045BB"/>
    <w:rsid w:val="00000BC7"/>
    <w:rsid w:val="0000190F"/>
    <w:rsid w:val="00001938"/>
    <w:rsid w:val="00003CDD"/>
    <w:rsid w:val="0000540D"/>
    <w:rsid w:val="0000677F"/>
    <w:rsid w:val="00006B26"/>
    <w:rsid w:val="0000751F"/>
    <w:rsid w:val="000119AE"/>
    <w:rsid w:val="00011D1C"/>
    <w:rsid w:val="00013555"/>
    <w:rsid w:val="0001459B"/>
    <w:rsid w:val="00015CC5"/>
    <w:rsid w:val="00016B8D"/>
    <w:rsid w:val="000201F3"/>
    <w:rsid w:val="00021014"/>
    <w:rsid w:val="0002215D"/>
    <w:rsid w:val="0002436A"/>
    <w:rsid w:val="00027076"/>
    <w:rsid w:val="0002750E"/>
    <w:rsid w:val="00027B2B"/>
    <w:rsid w:val="00030D35"/>
    <w:rsid w:val="000318FB"/>
    <w:rsid w:val="00032B4C"/>
    <w:rsid w:val="0003389D"/>
    <w:rsid w:val="000342C4"/>
    <w:rsid w:val="00035C3C"/>
    <w:rsid w:val="000360B9"/>
    <w:rsid w:val="00036912"/>
    <w:rsid w:val="00037550"/>
    <w:rsid w:val="00044311"/>
    <w:rsid w:val="000448B6"/>
    <w:rsid w:val="00044FDB"/>
    <w:rsid w:val="00047E7B"/>
    <w:rsid w:val="00050DC6"/>
    <w:rsid w:val="00051841"/>
    <w:rsid w:val="00052EF4"/>
    <w:rsid w:val="00053949"/>
    <w:rsid w:val="000558F0"/>
    <w:rsid w:val="00060201"/>
    <w:rsid w:val="00060C61"/>
    <w:rsid w:val="0006171B"/>
    <w:rsid w:val="00066C53"/>
    <w:rsid w:val="00067BE9"/>
    <w:rsid w:val="00072AD7"/>
    <w:rsid w:val="00073B8B"/>
    <w:rsid w:val="00083BDC"/>
    <w:rsid w:val="00083EB9"/>
    <w:rsid w:val="0008684F"/>
    <w:rsid w:val="000970DA"/>
    <w:rsid w:val="00097F64"/>
    <w:rsid w:val="000A1486"/>
    <w:rsid w:val="000A1842"/>
    <w:rsid w:val="000A2921"/>
    <w:rsid w:val="000A3809"/>
    <w:rsid w:val="000A4331"/>
    <w:rsid w:val="000A5613"/>
    <w:rsid w:val="000B0C86"/>
    <w:rsid w:val="000B4B1A"/>
    <w:rsid w:val="000B7608"/>
    <w:rsid w:val="000C6F5C"/>
    <w:rsid w:val="000C72FD"/>
    <w:rsid w:val="000D003C"/>
    <w:rsid w:val="000D3AF8"/>
    <w:rsid w:val="000D4245"/>
    <w:rsid w:val="000D4E1B"/>
    <w:rsid w:val="000E119A"/>
    <w:rsid w:val="000E3DB1"/>
    <w:rsid w:val="000E64AC"/>
    <w:rsid w:val="000E661E"/>
    <w:rsid w:val="000F012D"/>
    <w:rsid w:val="000F5049"/>
    <w:rsid w:val="000F63D8"/>
    <w:rsid w:val="00100148"/>
    <w:rsid w:val="00100B3F"/>
    <w:rsid w:val="00101268"/>
    <w:rsid w:val="00105358"/>
    <w:rsid w:val="001064F0"/>
    <w:rsid w:val="0010682A"/>
    <w:rsid w:val="00107956"/>
    <w:rsid w:val="00113FE0"/>
    <w:rsid w:val="00114507"/>
    <w:rsid w:val="00114EDB"/>
    <w:rsid w:val="001160DC"/>
    <w:rsid w:val="00116759"/>
    <w:rsid w:val="001231CD"/>
    <w:rsid w:val="0012336E"/>
    <w:rsid w:val="00124241"/>
    <w:rsid w:val="0012708A"/>
    <w:rsid w:val="0012793D"/>
    <w:rsid w:val="00132302"/>
    <w:rsid w:val="00132A07"/>
    <w:rsid w:val="001347FA"/>
    <w:rsid w:val="0013543A"/>
    <w:rsid w:val="00136F9B"/>
    <w:rsid w:val="001379E0"/>
    <w:rsid w:val="001415ED"/>
    <w:rsid w:val="001419DD"/>
    <w:rsid w:val="00141AEE"/>
    <w:rsid w:val="00144021"/>
    <w:rsid w:val="00146669"/>
    <w:rsid w:val="00150BF9"/>
    <w:rsid w:val="001516A7"/>
    <w:rsid w:val="001516AC"/>
    <w:rsid w:val="001523F4"/>
    <w:rsid w:val="00152B25"/>
    <w:rsid w:val="001568FA"/>
    <w:rsid w:val="001611E6"/>
    <w:rsid w:val="0016255D"/>
    <w:rsid w:val="00163BCD"/>
    <w:rsid w:val="001643D3"/>
    <w:rsid w:val="00165A7F"/>
    <w:rsid w:val="00167075"/>
    <w:rsid w:val="00173564"/>
    <w:rsid w:val="00173636"/>
    <w:rsid w:val="00173A7C"/>
    <w:rsid w:val="0017490F"/>
    <w:rsid w:val="00176617"/>
    <w:rsid w:val="00177BAF"/>
    <w:rsid w:val="001802A4"/>
    <w:rsid w:val="00181760"/>
    <w:rsid w:val="00182958"/>
    <w:rsid w:val="0018335E"/>
    <w:rsid w:val="001921C8"/>
    <w:rsid w:val="00193B32"/>
    <w:rsid w:val="00194D36"/>
    <w:rsid w:val="0019569C"/>
    <w:rsid w:val="001977EC"/>
    <w:rsid w:val="001A010E"/>
    <w:rsid w:val="001A06B8"/>
    <w:rsid w:val="001A0744"/>
    <w:rsid w:val="001A15EC"/>
    <w:rsid w:val="001B0E1F"/>
    <w:rsid w:val="001B2AD8"/>
    <w:rsid w:val="001B2F5C"/>
    <w:rsid w:val="001B39B3"/>
    <w:rsid w:val="001B3C22"/>
    <w:rsid w:val="001C64B9"/>
    <w:rsid w:val="001C7DBE"/>
    <w:rsid w:val="001D0592"/>
    <w:rsid w:val="001D3A6E"/>
    <w:rsid w:val="001D48E6"/>
    <w:rsid w:val="001D5A2A"/>
    <w:rsid w:val="001D5A78"/>
    <w:rsid w:val="001D5B8C"/>
    <w:rsid w:val="001D7065"/>
    <w:rsid w:val="001D78F3"/>
    <w:rsid w:val="001E12F4"/>
    <w:rsid w:val="001E19AE"/>
    <w:rsid w:val="001E22F6"/>
    <w:rsid w:val="001E4157"/>
    <w:rsid w:val="001E707A"/>
    <w:rsid w:val="001E7392"/>
    <w:rsid w:val="00200643"/>
    <w:rsid w:val="00200899"/>
    <w:rsid w:val="00200B91"/>
    <w:rsid w:val="00201297"/>
    <w:rsid w:val="00203014"/>
    <w:rsid w:val="00203327"/>
    <w:rsid w:val="002045BB"/>
    <w:rsid w:val="00207024"/>
    <w:rsid w:val="002074DA"/>
    <w:rsid w:val="00211014"/>
    <w:rsid w:val="002147BF"/>
    <w:rsid w:val="002162F2"/>
    <w:rsid w:val="00216A91"/>
    <w:rsid w:val="00221DC9"/>
    <w:rsid w:val="00223FDC"/>
    <w:rsid w:val="002257B5"/>
    <w:rsid w:val="0022600B"/>
    <w:rsid w:val="00226F34"/>
    <w:rsid w:val="0022747F"/>
    <w:rsid w:val="0023186D"/>
    <w:rsid w:val="0023652F"/>
    <w:rsid w:val="00237002"/>
    <w:rsid w:val="00237D1B"/>
    <w:rsid w:val="00240BF0"/>
    <w:rsid w:val="00240D77"/>
    <w:rsid w:val="00241A50"/>
    <w:rsid w:val="00242BCD"/>
    <w:rsid w:val="002436DC"/>
    <w:rsid w:val="00244025"/>
    <w:rsid w:val="0024461A"/>
    <w:rsid w:val="0024516A"/>
    <w:rsid w:val="00245B38"/>
    <w:rsid w:val="00250632"/>
    <w:rsid w:val="00251416"/>
    <w:rsid w:val="00251AE5"/>
    <w:rsid w:val="00253206"/>
    <w:rsid w:val="00256D46"/>
    <w:rsid w:val="0026087D"/>
    <w:rsid w:val="00261238"/>
    <w:rsid w:val="002654B2"/>
    <w:rsid w:val="00270F27"/>
    <w:rsid w:val="0027259B"/>
    <w:rsid w:val="002733EA"/>
    <w:rsid w:val="002751DB"/>
    <w:rsid w:val="002800A3"/>
    <w:rsid w:val="002810C5"/>
    <w:rsid w:val="00282A7B"/>
    <w:rsid w:val="00282DDA"/>
    <w:rsid w:val="00282E62"/>
    <w:rsid w:val="002850F5"/>
    <w:rsid w:val="00286E21"/>
    <w:rsid w:val="00294195"/>
    <w:rsid w:val="00295C69"/>
    <w:rsid w:val="002A0141"/>
    <w:rsid w:val="002A11F8"/>
    <w:rsid w:val="002A2518"/>
    <w:rsid w:val="002A29A2"/>
    <w:rsid w:val="002A31B6"/>
    <w:rsid w:val="002A4129"/>
    <w:rsid w:val="002A4AB1"/>
    <w:rsid w:val="002A550E"/>
    <w:rsid w:val="002B2D77"/>
    <w:rsid w:val="002B34FB"/>
    <w:rsid w:val="002B3E74"/>
    <w:rsid w:val="002B4163"/>
    <w:rsid w:val="002B4A09"/>
    <w:rsid w:val="002C0933"/>
    <w:rsid w:val="002C4894"/>
    <w:rsid w:val="002C4A47"/>
    <w:rsid w:val="002C5281"/>
    <w:rsid w:val="002C68B7"/>
    <w:rsid w:val="002C6A71"/>
    <w:rsid w:val="002C7ED9"/>
    <w:rsid w:val="002D1372"/>
    <w:rsid w:val="002D49FC"/>
    <w:rsid w:val="002D584E"/>
    <w:rsid w:val="002D58B6"/>
    <w:rsid w:val="002D7272"/>
    <w:rsid w:val="002D7EF8"/>
    <w:rsid w:val="002E37EC"/>
    <w:rsid w:val="002E3D00"/>
    <w:rsid w:val="002E409A"/>
    <w:rsid w:val="002E4C83"/>
    <w:rsid w:val="002E4CE3"/>
    <w:rsid w:val="002E5269"/>
    <w:rsid w:val="002E56D9"/>
    <w:rsid w:val="002E590E"/>
    <w:rsid w:val="002E64B6"/>
    <w:rsid w:val="002F0CE2"/>
    <w:rsid w:val="002F13AD"/>
    <w:rsid w:val="002F3E0B"/>
    <w:rsid w:val="002F4277"/>
    <w:rsid w:val="002F4C82"/>
    <w:rsid w:val="002F57C2"/>
    <w:rsid w:val="003026FA"/>
    <w:rsid w:val="00305443"/>
    <w:rsid w:val="0031167C"/>
    <w:rsid w:val="0031336B"/>
    <w:rsid w:val="00313FF9"/>
    <w:rsid w:val="00315079"/>
    <w:rsid w:val="0031748A"/>
    <w:rsid w:val="003201C9"/>
    <w:rsid w:val="003276FB"/>
    <w:rsid w:val="00334288"/>
    <w:rsid w:val="00334363"/>
    <w:rsid w:val="00336BB9"/>
    <w:rsid w:val="00336DDE"/>
    <w:rsid w:val="0034060A"/>
    <w:rsid w:val="0034111D"/>
    <w:rsid w:val="00341385"/>
    <w:rsid w:val="003423C3"/>
    <w:rsid w:val="00342C28"/>
    <w:rsid w:val="00342F8F"/>
    <w:rsid w:val="00344DB2"/>
    <w:rsid w:val="00346803"/>
    <w:rsid w:val="00346816"/>
    <w:rsid w:val="0034683E"/>
    <w:rsid w:val="0035712A"/>
    <w:rsid w:val="00357ADB"/>
    <w:rsid w:val="00357D15"/>
    <w:rsid w:val="003603FE"/>
    <w:rsid w:val="00363976"/>
    <w:rsid w:val="0036508C"/>
    <w:rsid w:val="0036647A"/>
    <w:rsid w:val="00367BF6"/>
    <w:rsid w:val="00374E65"/>
    <w:rsid w:val="00375A80"/>
    <w:rsid w:val="003762F3"/>
    <w:rsid w:val="00376961"/>
    <w:rsid w:val="00377C77"/>
    <w:rsid w:val="0038186A"/>
    <w:rsid w:val="00383C72"/>
    <w:rsid w:val="0038792D"/>
    <w:rsid w:val="00392D34"/>
    <w:rsid w:val="003934D4"/>
    <w:rsid w:val="003939A2"/>
    <w:rsid w:val="0039404F"/>
    <w:rsid w:val="003A2EAD"/>
    <w:rsid w:val="003A39C2"/>
    <w:rsid w:val="003A4ED9"/>
    <w:rsid w:val="003A54DD"/>
    <w:rsid w:val="003A5F36"/>
    <w:rsid w:val="003B17CF"/>
    <w:rsid w:val="003B1D16"/>
    <w:rsid w:val="003B4464"/>
    <w:rsid w:val="003B5C63"/>
    <w:rsid w:val="003B677B"/>
    <w:rsid w:val="003C064F"/>
    <w:rsid w:val="003C0907"/>
    <w:rsid w:val="003C5286"/>
    <w:rsid w:val="003C541E"/>
    <w:rsid w:val="003D2836"/>
    <w:rsid w:val="003D3B51"/>
    <w:rsid w:val="003E0542"/>
    <w:rsid w:val="003E0A0E"/>
    <w:rsid w:val="003E105D"/>
    <w:rsid w:val="003E15F7"/>
    <w:rsid w:val="003E38D1"/>
    <w:rsid w:val="003E395D"/>
    <w:rsid w:val="003E3DE2"/>
    <w:rsid w:val="003E7DB1"/>
    <w:rsid w:val="003F24E5"/>
    <w:rsid w:val="003F3063"/>
    <w:rsid w:val="003F356C"/>
    <w:rsid w:val="003F38EA"/>
    <w:rsid w:val="003F5F97"/>
    <w:rsid w:val="00400642"/>
    <w:rsid w:val="00400790"/>
    <w:rsid w:val="00401524"/>
    <w:rsid w:val="004024E9"/>
    <w:rsid w:val="004043D2"/>
    <w:rsid w:val="00404785"/>
    <w:rsid w:val="00411AF5"/>
    <w:rsid w:val="00411CA0"/>
    <w:rsid w:val="00412C6E"/>
    <w:rsid w:val="004154C6"/>
    <w:rsid w:val="00415D43"/>
    <w:rsid w:val="00420842"/>
    <w:rsid w:val="004209F6"/>
    <w:rsid w:val="00423AEB"/>
    <w:rsid w:val="00424836"/>
    <w:rsid w:val="004259E1"/>
    <w:rsid w:val="00426039"/>
    <w:rsid w:val="00426D48"/>
    <w:rsid w:val="00433ACC"/>
    <w:rsid w:val="00434631"/>
    <w:rsid w:val="004350A1"/>
    <w:rsid w:val="00436183"/>
    <w:rsid w:val="00436376"/>
    <w:rsid w:val="00436C57"/>
    <w:rsid w:val="004404BB"/>
    <w:rsid w:val="00442130"/>
    <w:rsid w:val="00442184"/>
    <w:rsid w:val="0044299C"/>
    <w:rsid w:val="00444C55"/>
    <w:rsid w:val="00445687"/>
    <w:rsid w:val="004474FC"/>
    <w:rsid w:val="004504CB"/>
    <w:rsid w:val="004544F1"/>
    <w:rsid w:val="004555DF"/>
    <w:rsid w:val="00455D49"/>
    <w:rsid w:val="004571FE"/>
    <w:rsid w:val="004576D7"/>
    <w:rsid w:val="00460166"/>
    <w:rsid w:val="0046029D"/>
    <w:rsid w:val="00461FE0"/>
    <w:rsid w:val="00462AAF"/>
    <w:rsid w:val="00463FF4"/>
    <w:rsid w:val="00464461"/>
    <w:rsid w:val="00464AD7"/>
    <w:rsid w:val="0046627B"/>
    <w:rsid w:val="00467E8B"/>
    <w:rsid w:val="00473235"/>
    <w:rsid w:val="00477BA2"/>
    <w:rsid w:val="00480132"/>
    <w:rsid w:val="00486B38"/>
    <w:rsid w:val="004873EF"/>
    <w:rsid w:val="00493DA4"/>
    <w:rsid w:val="0049752B"/>
    <w:rsid w:val="00497AF5"/>
    <w:rsid w:val="004A4BFA"/>
    <w:rsid w:val="004A50BA"/>
    <w:rsid w:val="004A5D42"/>
    <w:rsid w:val="004A6E69"/>
    <w:rsid w:val="004A7204"/>
    <w:rsid w:val="004B24FC"/>
    <w:rsid w:val="004B28E2"/>
    <w:rsid w:val="004B33B9"/>
    <w:rsid w:val="004B3937"/>
    <w:rsid w:val="004B3EC5"/>
    <w:rsid w:val="004B44A6"/>
    <w:rsid w:val="004C3964"/>
    <w:rsid w:val="004C4032"/>
    <w:rsid w:val="004C695C"/>
    <w:rsid w:val="004D0722"/>
    <w:rsid w:val="004D0B40"/>
    <w:rsid w:val="004D129B"/>
    <w:rsid w:val="004D3048"/>
    <w:rsid w:val="004D3546"/>
    <w:rsid w:val="004D4E3A"/>
    <w:rsid w:val="004E126F"/>
    <w:rsid w:val="004E13A9"/>
    <w:rsid w:val="004E31D1"/>
    <w:rsid w:val="004E5191"/>
    <w:rsid w:val="004E5401"/>
    <w:rsid w:val="004F1207"/>
    <w:rsid w:val="004F27E9"/>
    <w:rsid w:val="004F28D0"/>
    <w:rsid w:val="004F5F79"/>
    <w:rsid w:val="004F609A"/>
    <w:rsid w:val="005017F9"/>
    <w:rsid w:val="00501C21"/>
    <w:rsid w:val="00501CA9"/>
    <w:rsid w:val="005120E0"/>
    <w:rsid w:val="005135EF"/>
    <w:rsid w:val="00514E58"/>
    <w:rsid w:val="00521873"/>
    <w:rsid w:val="005230B5"/>
    <w:rsid w:val="0052639E"/>
    <w:rsid w:val="005272C7"/>
    <w:rsid w:val="00527BC1"/>
    <w:rsid w:val="00530C41"/>
    <w:rsid w:val="00532565"/>
    <w:rsid w:val="00536ADB"/>
    <w:rsid w:val="00536AED"/>
    <w:rsid w:val="005409D4"/>
    <w:rsid w:val="00540E8E"/>
    <w:rsid w:val="0054113C"/>
    <w:rsid w:val="005412B4"/>
    <w:rsid w:val="0054510A"/>
    <w:rsid w:val="0054601B"/>
    <w:rsid w:val="005462C8"/>
    <w:rsid w:val="00547774"/>
    <w:rsid w:val="00550299"/>
    <w:rsid w:val="00551C0E"/>
    <w:rsid w:val="005521FE"/>
    <w:rsid w:val="00552869"/>
    <w:rsid w:val="00553F39"/>
    <w:rsid w:val="00555BF5"/>
    <w:rsid w:val="00557392"/>
    <w:rsid w:val="00557A0A"/>
    <w:rsid w:val="00562D91"/>
    <w:rsid w:val="005630B5"/>
    <w:rsid w:val="0056390B"/>
    <w:rsid w:val="00565434"/>
    <w:rsid w:val="005657FB"/>
    <w:rsid w:val="00572994"/>
    <w:rsid w:val="0057335F"/>
    <w:rsid w:val="00575AA2"/>
    <w:rsid w:val="00576613"/>
    <w:rsid w:val="005807F5"/>
    <w:rsid w:val="00581086"/>
    <w:rsid w:val="00583664"/>
    <w:rsid w:val="0058412E"/>
    <w:rsid w:val="005914EE"/>
    <w:rsid w:val="0059374B"/>
    <w:rsid w:val="0059460E"/>
    <w:rsid w:val="00595E62"/>
    <w:rsid w:val="00596867"/>
    <w:rsid w:val="005A0760"/>
    <w:rsid w:val="005A46AB"/>
    <w:rsid w:val="005B1939"/>
    <w:rsid w:val="005B2092"/>
    <w:rsid w:val="005B26C2"/>
    <w:rsid w:val="005B31CE"/>
    <w:rsid w:val="005B7D6A"/>
    <w:rsid w:val="005C519D"/>
    <w:rsid w:val="005C6376"/>
    <w:rsid w:val="005C6A01"/>
    <w:rsid w:val="005C6FED"/>
    <w:rsid w:val="005D2D79"/>
    <w:rsid w:val="005D5D84"/>
    <w:rsid w:val="005D69CD"/>
    <w:rsid w:val="005D72A3"/>
    <w:rsid w:val="005E0BBA"/>
    <w:rsid w:val="005E16B2"/>
    <w:rsid w:val="005E7AF7"/>
    <w:rsid w:val="005F09BD"/>
    <w:rsid w:val="005F4FD3"/>
    <w:rsid w:val="00601B45"/>
    <w:rsid w:val="00601F24"/>
    <w:rsid w:val="00604A54"/>
    <w:rsid w:val="00606F55"/>
    <w:rsid w:val="006126B3"/>
    <w:rsid w:val="0061551F"/>
    <w:rsid w:val="00615BFA"/>
    <w:rsid w:val="00616400"/>
    <w:rsid w:val="00623D41"/>
    <w:rsid w:val="00626644"/>
    <w:rsid w:val="006309CA"/>
    <w:rsid w:val="00636F0C"/>
    <w:rsid w:val="00637471"/>
    <w:rsid w:val="00637BE0"/>
    <w:rsid w:val="00641072"/>
    <w:rsid w:val="006435E1"/>
    <w:rsid w:val="00644551"/>
    <w:rsid w:val="006445F9"/>
    <w:rsid w:val="006448D5"/>
    <w:rsid w:val="0065125B"/>
    <w:rsid w:val="006518B4"/>
    <w:rsid w:val="0065294A"/>
    <w:rsid w:val="00655472"/>
    <w:rsid w:val="006557BA"/>
    <w:rsid w:val="00656851"/>
    <w:rsid w:val="0066049C"/>
    <w:rsid w:val="006609A6"/>
    <w:rsid w:val="00661332"/>
    <w:rsid w:val="00662D8F"/>
    <w:rsid w:val="00662FAB"/>
    <w:rsid w:val="0066425A"/>
    <w:rsid w:val="0066446C"/>
    <w:rsid w:val="00666168"/>
    <w:rsid w:val="00667FC3"/>
    <w:rsid w:val="0067351E"/>
    <w:rsid w:val="00675434"/>
    <w:rsid w:val="006777BE"/>
    <w:rsid w:val="0068068D"/>
    <w:rsid w:val="00681D4A"/>
    <w:rsid w:val="0068263B"/>
    <w:rsid w:val="00682643"/>
    <w:rsid w:val="0068323D"/>
    <w:rsid w:val="00685A9F"/>
    <w:rsid w:val="006861EA"/>
    <w:rsid w:val="00686423"/>
    <w:rsid w:val="00686852"/>
    <w:rsid w:val="006871BB"/>
    <w:rsid w:val="00690755"/>
    <w:rsid w:val="00693D3F"/>
    <w:rsid w:val="00694341"/>
    <w:rsid w:val="00695500"/>
    <w:rsid w:val="00696425"/>
    <w:rsid w:val="006A421A"/>
    <w:rsid w:val="006A60ED"/>
    <w:rsid w:val="006B0A4B"/>
    <w:rsid w:val="006B0ADE"/>
    <w:rsid w:val="006B4FE2"/>
    <w:rsid w:val="006B768E"/>
    <w:rsid w:val="006C0EB2"/>
    <w:rsid w:val="006C1F80"/>
    <w:rsid w:val="006C21F4"/>
    <w:rsid w:val="006C39E8"/>
    <w:rsid w:val="006C5D52"/>
    <w:rsid w:val="006C7A33"/>
    <w:rsid w:val="006D4BEF"/>
    <w:rsid w:val="006D530D"/>
    <w:rsid w:val="006D5FD8"/>
    <w:rsid w:val="006D6B34"/>
    <w:rsid w:val="006D763E"/>
    <w:rsid w:val="006D77C0"/>
    <w:rsid w:val="006E19AF"/>
    <w:rsid w:val="006E19C5"/>
    <w:rsid w:val="006E7AEC"/>
    <w:rsid w:val="006F0853"/>
    <w:rsid w:val="006F0E3E"/>
    <w:rsid w:val="006F34BD"/>
    <w:rsid w:val="0070192A"/>
    <w:rsid w:val="007027CA"/>
    <w:rsid w:val="007046F5"/>
    <w:rsid w:val="00704DC8"/>
    <w:rsid w:val="00705A01"/>
    <w:rsid w:val="007060AC"/>
    <w:rsid w:val="00715B6B"/>
    <w:rsid w:val="00716EB1"/>
    <w:rsid w:val="00717BB5"/>
    <w:rsid w:val="007221F9"/>
    <w:rsid w:val="00723038"/>
    <w:rsid w:val="00725121"/>
    <w:rsid w:val="0072746D"/>
    <w:rsid w:val="0073010D"/>
    <w:rsid w:val="00730637"/>
    <w:rsid w:val="007307F6"/>
    <w:rsid w:val="00732CD0"/>
    <w:rsid w:val="007340ED"/>
    <w:rsid w:val="0073412B"/>
    <w:rsid w:val="00734695"/>
    <w:rsid w:val="007346DC"/>
    <w:rsid w:val="00736149"/>
    <w:rsid w:val="00736AF1"/>
    <w:rsid w:val="007400D6"/>
    <w:rsid w:val="00741A52"/>
    <w:rsid w:val="007450A2"/>
    <w:rsid w:val="00746FE0"/>
    <w:rsid w:val="00747C8E"/>
    <w:rsid w:val="0075065D"/>
    <w:rsid w:val="0075182F"/>
    <w:rsid w:val="007520A7"/>
    <w:rsid w:val="007532AC"/>
    <w:rsid w:val="007535A9"/>
    <w:rsid w:val="00753CEE"/>
    <w:rsid w:val="0075513F"/>
    <w:rsid w:val="00755444"/>
    <w:rsid w:val="00755583"/>
    <w:rsid w:val="0075669B"/>
    <w:rsid w:val="00760357"/>
    <w:rsid w:val="0076144A"/>
    <w:rsid w:val="00764568"/>
    <w:rsid w:val="00764D04"/>
    <w:rsid w:val="00765264"/>
    <w:rsid w:val="0076668C"/>
    <w:rsid w:val="00771FC2"/>
    <w:rsid w:val="00773E64"/>
    <w:rsid w:val="00774138"/>
    <w:rsid w:val="00774DEE"/>
    <w:rsid w:val="007829FA"/>
    <w:rsid w:val="00786331"/>
    <w:rsid w:val="0078661B"/>
    <w:rsid w:val="0079083B"/>
    <w:rsid w:val="00790C8A"/>
    <w:rsid w:val="00790D60"/>
    <w:rsid w:val="00790F7F"/>
    <w:rsid w:val="0079189E"/>
    <w:rsid w:val="00791CB7"/>
    <w:rsid w:val="00792308"/>
    <w:rsid w:val="00792439"/>
    <w:rsid w:val="00792F34"/>
    <w:rsid w:val="00794CDA"/>
    <w:rsid w:val="007962B7"/>
    <w:rsid w:val="00796458"/>
    <w:rsid w:val="00797C0C"/>
    <w:rsid w:val="007A0588"/>
    <w:rsid w:val="007A0778"/>
    <w:rsid w:val="007A0EC9"/>
    <w:rsid w:val="007A13B3"/>
    <w:rsid w:val="007A1C65"/>
    <w:rsid w:val="007A53DF"/>
    <w:rsid w:val="007B03B7"/>
    <w:rsid w:val="007B0F24"/>
    <w:rsid w:val="007B27C5"/>
    <w:rsid w:val="007B5ACB"/>
    <w:rsid w:val="007B6C7B"/>
    <w:rsid w:val="007B7387"/>
    <w:rsid w:val="007B7B64"/>
    <w:rsid w:val="007B7C24"/>
    <w:rsid w:val="007C289A"/>
    <w:rsid w:val="007C64A3"/>
    <w:rsid w:val="007D0344"/>
    <w:rsid w:val="007D0756"/>
    <w:rsid w:val="007D51EA"/>
    <w:rsid w:val="007D6BE8"/>
    <w:rsid w:val="007D6F47"/>
    <w:rsid w:val="007E04C1"/>
    <w:rsid w:val="007E0BD6"/>
    <w:rsid w:val="007E0C68"/>
    <w:rsid w:val="007E1E81"/>
    <w:rsid w:val="007E226D"/>
    <w:rsid w:val="007E2893"/>
    <w:rsid w:val="007E47AF"/>
    <w:rsid w:val="007E48A5"/>
    <w:rsid w:val="007E4BEB"/>
    <w:rsid w:val="007E5D46"/>
    <w:rsid w:val="007F10A6"/>
    <w:rsid w:val="007F27D5"/>
    <w:rsid w:val="007F5BC0"/>
    <w:rsid w:val="007F65B6"/>
    <w:rsid w:val="007F7C3F"/>
    <w:rsid w:val="0080345A"/>
    <w:rsid w:val="00804143"/>
    <w:rsid w:val="008045C7"/>
    <w:rsid w:val="00806256"/>
    <w:rsid w:val="0080666E"/>
    <w:rsid w:val="008069F0"/>
    <w:rsid w:val="00807B37"/>
    <w:rsid w:val="00813EFA"/>
    <w:rsid w:val="00816CCF"/>
    <w:rsid w:val="0082286F"/>
    <w:rsid w:val="00822CE0"/>
    <w:rsid w:val="00823971"/>
    <w:rsid w:val="00824976"/>
    <w:rsid w:val="00827DFC"/>
    <w:rsid w:val="00831D09"/>
    <w:rsid w:val="008351E3"/>
    <w:rsid w:val="00841AFA"/>
    <w:rsid w:val="00841B40"/>
    <w:rsid w:val="00843EBF"/>
    <w:rsid w:val="00846CD4"/>
    <w:rsid w:val="0085185B"/>
    <w:rsid w:val="0085341C"/>
    <w:rsid w:val="00854928"/>
    <w:rsid w:val="00854C76"/>
    <w:rsid w:val="0085670E"/>
    <w:rsid w:val="00856F28"/>
    <w:rsid w:val="008574C9"/>
    <w:rsid w:val="00857FD7"/>
    <w:rsid w:val="008624AA"/>
    <w:rsid w:val="008627D4"/>
    <w:rsid w:val="00862B49"/>
    <w:rsid w:val="00862C12"/>
    <w:rsid w:val="00863B3F"/>
    <w:rsid w:val="008645A7"/>
    <w:rsid w:val="00865959"/>
    <w:rsid w:val="00866460"/>
    <w:rsid w:val="0086712A"/>
    <w:rsid w:val="008671B3"/>
    <w:rsid w:val="008707FA"/>
    <w:rsid w:val="00873212"/>
    <w:rsid w:val="0087442B"/>
    <w:rsid w:val="008758BF"/>
    <w:rsid w:val="00876ED2"/>
    <w:rsid w:val="008803C1"/>
    <w:rsid w:val="008804D2"/>
    <w:rsid w:val="0088263F"/>
    <w:rsid w:val="00884E5F"/>
    <w:rsid w:val="00885CBD"/>
    <w:rsid w:val="008876B6"/>
    <w:rsid w:val="0089063C"/>
    <w:rsid w:val="00893D84"/>
    <w:rsid w:val="0089570D"/>
    <w:rsid w:val="00895C57"/>
    <w:rsid w:val="008A2514"/>
    <w:rsid w:val="008A48FE"/>
    <w:rsid w:val="008A4D01"/>
    <w:rsid w:val="008B0153"/>
    <w:rsid w:val="008B032E"/>
    <w:rsid w:val="008B06FF"/>
    <w:rsid w:val="008B0FC0"/>
    <w:rsid w:val="008B1243"/>
    <w:rsid w:val="008B13B1"/>
    <w:rsid w:val="008B2F1E"/>
    <w:rsid w:val="008B498A"/>
    <w:rsid w:val="008B5391"/>
    <w:rsid w:val="008B5A88"/>
    <w:rsid w:val="008B7875"/>
    <w:rsid w:val="008B7B5E"/>
    <w:rsid w:val="008C2555"/>
    <w:rsid w:val="008C4FA6"/>
    <w:rsid w:val="008D3C2F"/>
    <w:rsid w:val="008D552D"/>
    <w:rsid w:val="008E2D90"/>
    <w:rsid w:val="008E4F62"/>
    <w:rsid w:val="008E50F2"/>
    <w:rsid w:val="008E5833"/>
    <w:rsid w:val="008E60DB"/>
    <w:rsid w:val="008F020D"/>
    <w:rsid w:val="008F2A78"/>
    <w:rsid w:val="008F2BB4"/>
    <w:rsid w:val="008F400F"/>
    <w:rsid w:val="008F42B6"/>
    <w:rsid w:val="008F4D4F"/>
    <w:rsid w:val="008F541C"/>
    <w:rsid w:val="008F670C"/>
    <w:rsid w:val="008F7155"/>
    <w:rsid w:val="009004A4"/>
    <w:rsid w:val="0090219F"/>
    <w:rsid w:val="00903299"/>
    <w:rsid w:val="00910F3E"/>
    <w:rsid w:val="00912666"/>
    <w:rsid w:val="00913EC4"/>
    <w:rsid w:val="00920FCB"/>
    <w:rsid w:val="009240F1"/>
    <w:rsid w:val="00924382"/>
    <w:rsid w:val="0092480B"/>
    <w:rsid w:val="009257F7"/>
    <w:rsid w:val="0092786D"/>
    <w:rsid w:val="00927B75"/>
    <w:rsid w:val="00931A36"/>
    <w:rsid w:val="0093243C"/>
    <w:rsid w:val="00932539"/>
    <w:rsid w:val="00933786"/>
    <w:rsid w:val="00933978"/>
    <w:rsid w:val="0093567E"/>
    <w:rsid w:val="009414C3"/>
    <w:rsid w:val="00943D94"/>
    <w:rsid w:val="009456BA"/>
    <w:rsid w:val="009465EC"/>
    <w:rsid w:val="00953B71"/>
    <w:rsid w:val="00956A84"/>
    <w:rsid w:val="00963477"/>
    <w:rsid w:val="009653D7"/>
    <w:rsid w:val="009671A8"/>
    <w:rsid w:val="009675A7"/>
    <w:rsid w:val="00971E02"/>
    <w:rsid w:val="00972F06"/>
    <w:rsid w:val="00981502"/>
    <w:rsid w:val="00982823"/>
    <w:rsid w:val="0098401A"/>
    <w:rsid w:val="00991E95"/>
    <w:rsid w:val="00996066"/>
    <w:rsid w:val="00997922"/>
    <w:rsid w:val="009A2DA5"/>
    <w:rsid w:val="009A561D"/>
    <w:rsid w:val="009A5AEC"/>
    <w:rsid w:val="009A6AD9"/>
    <w:rsid w:val="009B0404"/>
    <w:rsid w:val="009B0741"/>
    <w:rsid w:val="009B1B76"/>
    <w:rsid w:val="009B7E4C"/>
    <w:rsid w:val="009C16DA"/>
    <w:rsid w:val="009C2BC7"/>
    <w:rsid w:val="009C45E8"/>
    <w:rsid w:val="009C4F7C"/>
    <w:rsid w:val="009C629E"/>
    <w:rsid w:val="009C788A"/>
    <w:rsid w:val="009D1135"/>
    <w:rsid w:val="009D4269"/>
    <w:rsid w:val="009D441E"/>
    <w:rsid w:val="009D6F43"/>
    <w:rsid w:val="009D6FB1"/>
    <w:rsid w:val="009E1C3F"/>
    <w:rsid w:val="009E594E"/>
    <w:rsid w:val="009E6E48"/>
    <w:rsid w:val="009E7FBF"/>
    <w:rsid w:val="009F2364"/>
    <w:rsid w:val="009F3960"/>
    <w:rsid w:val="009F5A0D"/>
    <w:rsid w:val="009F5CB7"/>
    <w:rsid w:val="009F65D9"/>
    <w:rsid w:val="009F7889"/>
    <w:rsid w:val="00A04936"/>
    <w:rsid w:val="00A0758C"/>
    <w:rsid w:val="00A075EB"/>
    <w:rsid w:val="00A10304"/>
    <w:rsid w:val="00A10E3C"/>
    <w:rsid w:val="00A11121"/>
    <w:rsid w:val="00A12036"/>
    <w:rsid w:val="00A12F1E"/>
    <w:rsid w:val="00A167E3"/>
    <w:rsid w:val="00A17C6C"/>
    <w:rsid w:val="00A2620D"/>
    <w:rsid w:val="00A30ED5"/>
    <w:rsid w:val="00A31CD9"/>
    <w:rsid w:val="00A324E0"/>
    <w:rsid w:val="00A326D5"/>
    <w:rsid w:val="00A343FB"/>
    <w:rsid w:val="00A357FB"/>
    <w:rsid w:val="00A35FC2"/>
    <w:rsid w:val="00A36636"/>
    <w:rsid w:val="00A3684F"/>
    <w:rsid w:val="00A37386"/>
    <w:rsid w:val="00A37484"/>
    <w:rsid w:val="00A41B36"/>
    <w:rsid w:val="00A41D3D"/>
    <w:rsid w:val="00A426B3"/>
    <w:rsid w:val="00A427B0"/>
    <w:rsid w:val="00A42C9D"/>
    <w:rsid w:val="00A43E06"/>
    <w:rsid w:val="00A43E58"/>
    <w:rsid w:val="00A43FA8"/>
    <w:rsid w:val="00A469BE"/>
    <w:rsid w:val="00A5024E"/>
    <w:rsid w:val="00A517D5"/>
    <w:rsid w:val="00A523AB"/>
    <w:rsid w:val="00A561C9"/>
    <w:rsid w:val="00A5654C"/>
    <w:rsid w:val="00A5679B"/>
    <w:rsid w:val="00A575FB"/>
    <w:rsid w:val="00A60315"/>
    <w:rsid w:val="00A60D2D"/>
    <w:rsid w:val="00A64ADB"/>
    <w:rsid w:val="00A6500D"/>
    <w:rsid w:val="00A674B4"/>
    <w:rsid w:val="00A67B13"/>
    <w:rsid w:val="00A7073F"/>
    <w:rsid w:val="00A75197"/>
    <w:rsid w:val="00A7692A"/>
    <w:rsid w:val="00A76C8A"/>
    <w:rsid w:val="00A76F65"/>
    <w:rsid w:val="00A82032"/>
    <w:rsid w:val="00A82DDF"/>
    <w:rsid w:val="00A8303C"/>
    <w:rsid w:val="00A87925"/>
    <w:rsid w:val="00A91278"/>
    <w:rsid w:val="00A9394E"/>
    <w:rsid w:val="00A93F21"/>
    <w:rsid w:val="00A955BA"/>
    <w:rsid w:val="00A96B57"/>
    <w:rsid w:val="00AA2118"/>
    <w:rsid w:val="00AA2740"/>
    <w:rsid w:val="00AA3386"/>
    <w:rsid w:val="00AB34C6"/>
    <w:rsid w:val="00AB4742"/>
    <w:rsid w:val="00AB59C4"/>
    <w:rsid w:val="00AB6576"/>
    <w:rsid w:val="00AB7149"/>
    <w:rsid w:val="00AC39B9"/>
    <w:rsid w:val="00AC634C"/>
    <w:rsid w:val="00AC7AB1"/>
    <w:rsid w:val="00AD12F2"/>
    <w:rsid w:val="00AD2CF5"/>
    <w:rsid w:val="00AD4A00"/>
    <w:rsid w:val="00AE00C8"/>
    <w:rsid w:val="00AE046B"/>
    <w:rsid w:val="00AE16CD"/>
    <w:rsid w:val="00AE2E92"/>
    <w:rsid w:val="00AE45A8"/>
    <w:rsid w:val="00AE5B2A"/>
    <w:rsid w:val="00AE5CED"/>
    <w:rsid w:val="00AE6581"/>
    <w:rsid w:val="00AE6F23"/>
    <w:rsid w:val="00AE71DE"/>
    <w:rsid w:val="00AE7573"/>
    <w:rsid w:val="00AE7DF9"/>
    <w:rsid w:val="00AF1E94"/>
    <w:rsid w:val="00AF2682"/>
    <w:rsid w:val="00AF301B"/>
    <w:rsid w:val="00AF5230"/>
    <w:rsid w:val="00AF5F65"/>
    <w:rsid w:val="00B014FF"/>
    <w:rsid w:val="00B01B49"/>
    <w:rsid w:val="00B06073"/>
    <w:rsid w:val="00B06D06"/>
    <w:rsid w:val="00B1203D"/>
    <w:rsid w:val="00B13BA4"/>
    <w:rsid w:val="00B13BF1"/>
    <w:rsid w:val="00B140BB"/>
    <w:rsid w:val="00B14C27"/>
    <w:rsid w:val="00B14D8C"/>
    <w:rsid w:val="00B176A4"/>
    <w:rsid w:val="00B17E4D"/>
    <w:rsid w:val="00B2002F"/>
    <w:rsid w:val="00B20CF2"/>
    <w:rsid w:val="00B21134"/>
    <w:rsid w:val="00B22F7F"/>
    <w:rsid w:val="00B2365A"/>
    <w:rsid w:val="00B23847"/>
    <w:rsid w:val="00B24782"/>
    <w:rsid w:val="00B25E70"/>
    <w:rsid w:val="00B2603A"/>
    <w:rsid w:val="00B31BFB"/>
    <w:rsid w:val="00B34AAB"/>
    <w:rsid w:val="00B40737"/>
    <w:rsid w:val="00B4079C"/>
    <w:rsid w:val="00B412EE"/>
    <w:rsid w:val="00B41CCF"/>
    <w:rsid w:val="00B46252"/>
    <w:rsid w:val="00B46384"/>
    <w:rsid w:val="00B46E16"/>
    <w:rsid w:val="00B475E0"/>
    <w:rsid w:val="00B52990"/>
    <w:rsid w:val="00B52A2D"/>
    <w:rsid w:val="00B53771"/>
    <w:rsid w:val="00B53DF5"/>
    <w:rsid w:val="00B55B4E"/>
    <w:rsid w:val="00B569C3"/>
    <w:rsid w:val="00B571F2"/>
    <w:rsid w:val="00B64A43"/>
    <w:rsid w:val="00B64B5D"/>
    <w:rsid w:val="00B71B10"/>
    <w:rsid w:val="00B721D4"/>
    <w:rsid w:val="00B721DF"/>
    <w:rsid w:val="00B72878"/>
    <w:rsid w:val="00B73204"/>
    <w:rsid w:val="00B74168"/>
    <w:rsid w:val="00B74FB4"/>
    <w:rsid w:val="00B7626B"/>
    <w:rsid w:val="00B77646"/>
    <w:rsid w:val="00B77FE8"/>
    <w:rsid w:val="00B8165E"/>
    <w:rsid w:val="00B82741"/>
    <w:rsid w:val="00B9056B"/>
    <w:rsid w:val="00B91D09"/>
    <w:rsid w:val="00B9378F"/>
    <w:rsid w:val="00B94CC6"/>
    <w:rsid w:val="00B960C2"/>
    <w:rsid w:val="00B96277"/>
    <w:rsid w:val="00BA03B2"/>
    <w:rsid w:val="00BA27DE"/>
    <w:rsid w:val="00BA2936"/>
    <w:rsid w:val="00BA504D"/>
    <w:rsid w:val="00BA662A"/>
    <w:rsid w:val="00BA6F14"/>
    <w:rsid w:val="00BA7F73"/>
    <w:rsid w:val="00BB10E4"/>
    <w:rsid w:val="00BB2EEA"/>
    <w:rsid w:val="00BB308C"/>
    <w:rsid w:val="00BB316E"/>
    <w:rsid w:val="00BB46D4"/>
    <w:rsid w:val="00BB6BB2"/>
    <w:rsid w:val="00BB6C2D"/>
    <w:rsid w:val="00BC07A1"/>
    <w:rsid w:val="00BC1E80"/>
    <w:rsid w:val="00BC5DE6"/>
    <w:rsid w:val="00BC7A80"/>
    <w:rsid w:val="00BD0129"/>
    <w:rsid w:val="00BD3D68"/>
    <w:rsid w:val="00BD4695"/>
    <w:rsid w:val="00BD50D1"/>
    <w:rsid w:val="00BD6E03"/>
    <w:rsid w:val="00BD7ECC"/>
    <w:rsid w:val="00BE0464"/>
    <w:rsid w:val="00BE4849"/>
    <w:rsid w:val="00BE74EA"/>
    <w:rsid w:val="00BF04D1"/>
    <w:rsid w:val="00BF0EB8"/>
    <w:rsid w:val="00BF169F"/>
    <w:rsid w:val="00BF3A08"/>
    <w:rsid w:val="00BF453C"/>
    <w:rsid w:val="00BF4543"/>
    <w:rsid w:val="00BF6CF7"/>
    <w:rsid w:val="00C00607"/>
    <w:rsid w:val="00C00854"/>
    <w:rsid w:val="00C0187F"/>
    <w:rsid w:val="00C03696"/>
    <w:rsid w:val="00C06758"/>
    <w:rsid w:val="00C06CB3"/>
    <w:rsid w:val="00C07DDC"/>
    <w:rsid w:val="00C10839"/>
    <w:rsid w:val="00C11D99"/>
    <w:rsid w:val="00C12293"/>
    <w:rsid w:val="00C16948"/>
    <w:rsid w:val="00C16BA3"/>
    <w:rsid w:val="00C16BBA"/>
    <w:rsid w:val="00C17DB5"/>
    <w:rsid w:val="00C217AF"/>
    <w:rsid w:val="00C251DC"/>
    <w:rsid w:val="00C27371"/>
    <w:rsid w:val="00C34E74"/>
    <w:rsid w:val="00C369A3"/>
    <w:rsid w:val="00C41D5F"/>
    <w:rsid w:val="00C43871"/>
    <w:rsid w:val="00C43EE0"/>
    <w:rsid w:val="00C45891"/>
    <w:rsid w:val="00C471D1"/>
    <w:rsid w:val="00C514DA"/>
    <w:rsid w:val="00C51827"/>
    <w:rsid w:val="00C52812"/>
    <w:rsid w:val="00C53A82"/>
    <w:rsid w:val="00C61777"/>
    <w:rsid w:val="00C61E2F"/>
    <w:rsid w:val="00C62289"/>
    <w:rsid w:val="00C62F0A"/>
    <w:rsid w:val="00C71F31"/>
    <w:rsid w:val="00C72CCE"/>
    <w:rsid w:val="00C75E26"/>
    <w:rsid w:val="00C75FC4"/>
    <w:rsid w:val="00C7650C"/>
    <w:rsid w:val="00C807B1"/>
    <w:rsid w:val="00C8425D"/>
    <w:rsid w:val="00C857C0"/>
    <w:rsid w:val="00C92264"/>
    <w:rsid w:val="00C92F54"/>
    <w:rsid w:val="00C931CE"/>
    <w:rsid w:val="00C943B3"/>
    <w:rsid w:val="00C96005"/>
    <w:rsid w:val="00C96E11"/>
    <w:rsid w:val="00CA2D41"/>
    <w:rsid w:val="00CA361F"/>
    <w:rsid w:val="00CA3930"/>
    <w:rsid w:val="00CA557F"/>
    <w:rsid w:val="00CA5923"/>
    <w:rsid w:val="00CA59E3"/>
    <w:rsid w:val="00CB158B"/>
    <w:rsid w:val="00CB1BB7"/>
    <w:rsid w:val="00CB5578"/>
    <w:rsid w:val="00CB6B47"/>
    <w:rsid w:val="00CC23FE"/>
    <w:rsid w:val="00CC2C8B"/>
    <w:rsid w:val="00CC6092"/>
    <w:rsid w:val="00CC7349"/>
    <w:rsid w:val="00CD0826"/>
    <w:rsid w:val="00CD0966"/>
    <w:rsid w:val="00CD2B79"/>
    <w:rsid w:val="00CD6C3A"/>
    <w:rsid w:val="00CD7655"/>
    <w:rsid w:val="00CE0674"/>
    <w:rsid w:val="00CE3D83"/>
    <w:rsid w:val="00CE52D6"/>
    <w:rsid w:val="00CE7628"/>
    <w:rsid w:val="00CE76D0"/>
    <w:rsid w:val="00CF0D0F"/>
    <w:rsid w:val="00CF1C1E"/>
    <w:rsid w:val="00CF1DA0"/>
    <w:rsid w:val="00CF38BA"/>
    <w:rsid w:val="00D00DD6"/>
    <w:rsid w:val="00D0245B"/>
    <w:rsid w:val="00D02813"/>
    <w:rsid w:val="00D07C72"/>
    <w:rsid w:val="00D13DC3"/>
    <w:rsid w:val="00D14FBF"/>
    <w:rsid w:val="00D15463"/>
    <w:rsid w:val="00D15CDA"/>
    <w:rsid w:val="00D164AD"/>
    <w:rsid w:val="00D22885"/>
    <w:rsid w:val="00D23806"/>
    <w:rsid w:val="00D24DB7"/>
    <w:rsid w:val="00D329E0"/>
    <w:rsid w:val="00D352AD"/>
    <w:rsid w:val="00D408B2"/>
    <w:rsid w:val="00D4197E"/>
    <w:rsid w:val="00D432E3"/>
    <w:rsid w:val="00D44696"/>
    <w:rsid w:val="00D46DAB"/>
    <w:rsid w:val="00D53846"/>
    <w:rsid w:val="00D54C14"/>
    <w:rsid w:val="00D5538C"/>
    <w:rsid w:val="00D55E12"/>
    <w:rsid w:val="00D55F80"/>
    <w:rsid w:val="00D56DD0"/>
    <w:rsid w:val="00D61374"/>
    <w:rsid w:val="00D62CF3"/>
    <w:rsid w:val="00D64B72"/>
    <w:rsid w:val="00D65DC7"/>
    <w:rsid w:val="00D722B0"/>
    <w:rsid w:val="00D72D1F"/>
    <w:rsid w:val="00D74EB5"/>
    <w:rsid w:val="00D77735"/>
    <w:rsid w:val="00D804E5"/>
    <w:rsid w:val="00D80ABA"/>
    <w:rsid w:val="00D816CE"/>
    <w:rsid w:val="00D8350F"/>
    <w:rsid w:val="00D86628"/>
    <w:rsid w:val="00D87EBF"/>
    <w:rsid w:val="00D9081A"/>
    <w:rsid w:val="00D91661"/>
    <w:rsid w:val="00D9184E"/>
    <w:rsid w:val="00D91F6E"/>
    <w:rsid w:val="00D92642"/>
    <w:rsid w:val="00D927E0"/>
    <w:rsid w:val="00D9596F"/>
    <w:rsid w:val="00D96883"/>
    <w:rsid w:val="00DA0C97"/>
    <w:rsid w:val="00DA18BC"/>
    <w:rsid w:val="00DA2499"/>
    <w:rsid w:val="00DA4114"/>
    <w:rsid w:val="00DA4A00"/>
    <w:rsid w:val="00DA7443"/>
    <w:rsid w:val="00DB014D"/>
    <w:rsid w:val="00DC0796"/>
    <w:rsid w:val="00DC7029"/>
    <w:rsid w:val="00DC7B78"/>
    <w:rsid w:val="00DD2652"/>
    <w:rsid w:val="00DD2B60"/>
    <w:rsid w:val="00DD31F7"/>
    <w:rsid w:val="00DD433B"/>
    <w:rsid w:val="00DD4ED0"/>
    <w:rsid w:val="00DD5B35"/>
    <w:rsid w:val="00DD757B"/>
    <w:rsid w:val="00DE3EC5"/>
    <w:rsid w:val="00DE4404"/>
    <w:rsid w:val="00DE452F"/>
    <w:rsid w:val="00DE71E0"/>
    <w:rsid w:val="00DE7858"/>
    <w:rsid w:val="00DF09E5"/>
    <w:rsid w:val="00DF1E11"/>
    <w:rsid w:val="00DF2105"/>
    <w:rsid w:val="00DF60E9"/>
    <w:rsid w:val="00DF7327"/>
    <w:rsid w:val="00E0215A"/>
    <w:rsid w:val="00E04CB3"/>
    <w:rsid w:val="00E05EB5"/>
    <w:rsid w:val="00E06A52"/>
    <w:rsid w:val="00E1070A"/>
    <w:rsid w:val="00E10F81"/>
    <w:rsid w:val="00E11075"/>
    <w:rsid w:val="00E11128"/>
    <w:rsid w:val="00E12CC0"/>
    <w:rsid w:val="00E138FC"/>
    <w:rsid w:val="00E14786"/>
    <w:rsid w:val="00E14BE4"/>
    <w:rsid w:val="00E16EDE"/>
    <w:rsid w:val="00E22A3E"/>
    <w:rsid w:val="00E235EB"/>
    <w:rsid w:val="00E27DAC"/>
    <w:rsid w:val="00E30690"/>
    <w:rsid w:val="00E307B0"/>
    <w:rsid w:val="00E322BB"/>
    <w:rsid w:val="00E3532C"/>
    <w:rsid w:val="00E3665F"/>
    <w:rsid w:val="00E40C2F"/>
    <w:rsid w:val="00E42A71"/>
    <w:rsid w:val="00E45F9D"/>
    <w:rsid w:val="00E46151"/>
    <w:rsid w:val="00E51714"/>
    <w:rsid w:val="00E537C8"/>
    <w:rsid w:val="00E578E2"/>
    <w:rsid w:val="00E63885"/>
    <w:rsid w:val="00E665DF"/>
    <w:rsid w:val="00E6696D"/>
    <w:rsid w:val="00E6769B"/>
    <w:rsid w:val="00E70711"/>
    <w:rsid w:val="00E71611"/>
    <w:rsid w:val="00E71A15"/>
    <w:rsid w:val="00E73CF5"/>
    <w:rsid w:val="00E73D38"/>
    <w:rsid w:val="00E73D55"/>
    <w:rsid w:val="00E75CAF"/>
    <w:rsid w:val="00E825E7"/>
    <w:rsid w:val="00E834B7"/>
    <w:rsid w:val="00E87289"/>
    <w:rsid w:val="00E87F83"/>
    <w:rsid w:val="00E914CF"/>
    <w:rsid w:val="00E945EA"/>
    <w:rsid w:val="00E94F0F"/>
    <w:rsid w:val="00E97185"/>
    <w:rsid w:val="00E975AB"/>
    <w:rsid w:val="00EA06C1"/>
    <w:rsid w:val="00EA2087"/>
    <w:rsid w:val="00EA5CF5"/>
    <w:rsid w:val="00EA666B"/>
    <w:rsid w:val="00EA6935"/>
    <w:rsid w:val="00EB0937"/>
    <w:rsid w:val="00EB0B99"/>
    <w:rsid w:val="00EB2646"/>
    <w:rsid w:val="00EB453D"/>
    <w:rsid w:val="00EB4D0E"/>
    <w:rsid w:val="00EB4FC8"/>
    <w:rsid w:val="00EB520C"/>
    <w:rsid w:val="00EB6068"/>
    <w:rsid w:val="00EB6216"/>
    <w:rsid w:val="00EB6F92"/>
    <w:rsid w:val="00EB7C6C"/>
    <w:rsid w:val="00EC065F"/>
    <w:rsid w:val="00EC232D"/>
    <w:rsid w:val="00EC23DF"/>
    <w:rsid w:val="00EC2918"/>
    <w:rsid w:val="00EC2C2E"/>
    <w:rsid w:val="00EC3656"/>
    <w:rsid w:val="00EC5DA6"/>
    <w:rsid w:val="00ED3569"/>
    <w:rsid w:val="00ED3DC9"/>
    <w:rsid w:val="00ED4725"/>
    <w:rsid w:val="00ED55B1"/>
    <w:rsid w:val="00ED6758"/>
    <w:rsid w:val="00ED7218"/>
    <w:rsid w:val="00ED736A"/>
    <w:rsid w:val="00ED7D99"/>
    <w:rsid w:val="00EE0116"/>
    <w:rsid w:val="00EE015F"/>
    <w:rsid w:val="00EE0603"/>
    <w:rsid w:val="00EE065E"/>
    <w:rsid w:val="00EE22F1"/>
    <w:rsid w:val="00EE5BF0"/>
    <w:rsid w:val="00EE7CB6"/>
    <w:rsid w:val="00EF0621"/>
    <w:rsid w:val="00EF0EFA"/>
    <w:rsid w:val="00EF1180"/>
    <w:rsid w:val="00EF3772"/>
    <w:rsid w:val="00EF3968"/>
    <w:rsid w:val="00EF4CD3"/>
    <w:rsid w:val="00EF519A"/>
    <w:rsid w:val="00EF76BC"/>
    <w:rsid w:val="00F01008"/>
    <w:rsid w:val="00F03A5B"/>
    <w:rsid w:val="00F04DDE"/>
    <w:rsid w:val="00F06680"/>
    <w:rsid w:val="00F068DB"/>
    <w:rsid w:val="00F07ACC"/>
    <w:rsid w:val="00F10CE0"/>
    <w:rsid w:val="00F115E0"/>
    <w:rsid w:val="00F1160B"/>
    <w:rsid w:val="00F139D5"/>
    <w:rsid w:val="00F149EB"/>
    <w:rsid w:val="00F16689"/>
    <w:rsid w:val="00F17D35"/>
    <w:rsid w:val="00F214E3"/>
    <w:rsid w:val="00F22653"/>
    <w:rsid w:val="00F25472"/>
    <w:rsid w:val="00F308D7"/>
    <w:rsid w:val="00F318B1"/>
    <w:rsid w:val="00F31AD8"/>
    <w:rsid w:val="00F322D7"/>
    <w:rsid w:val="00F35C5B"/>
    <w:rsid w:val="00F3693C"/>
    <w:rsid w:val="00F432FC"/>
    <w:rsid w:val="00F43FF8"/>
    <w:rsid w:val="00F44353"/>
    <w:rsid w:val="00F44C73"/>
    <w:rsid w:val="00F44D82"/>
    <w:rsid w:val="00F459F2"/>
    <w:rsid w:val="00F50D57"/>
    <w:rsid w:val="00F5153D"/>
    <w:rsid w:val="00F5183A"/>
    <w:rsid w:val="00F54F67"/>
    <w:rsid w:val="00F576D3"/>
    <w:rsid w:val="00F57BE4"/>
    <w:rsid w:val="00F64114"/>
    <w:rsid w:val="00F67428"/>
    <w:rsid w:val="00F70157"/>
    <w:rsid w:val="00F70C91"/>
    <w:rsid w:val="00F72A76"/>
    <w:rsid w:val="00F7307E"/>
    <w:rsid w:val="00F740B9"/>
    <w:rsid w:val="00F868BB"/>
    <w:rsid w:val="00F87C41"/>
    <w:rsid w:val="00F9003A"/>
    <w:rsid w:val="00F90E1D"/>
    <w:rsid w:val="00F92933"/>
    <w:rsid w:val="00F93570"/>
    <w:rsid w:val="00F938AD"/>
    <w:rsid w:val="00F94716"/>
    <w:rsid w:val="00F94B14"/>
    <w:rsid w:val="00F959C4"/>
    <w:rsid w:val="00F96273"/>
    <w:rsid w:val="00F965C6"/>
    <w:rsid w:val="00FA4173"/>
    <w:rsid w:val="00FA48A2"/>
    <w:rsid w:val="00FA7C2D"/>
    <w:rsid w:val="00FB2ACD"/>
    <w:rsid w:val="00FB4270"/>
    <w:rsid w:val="00FB47E6"/>
    <w:rsid w:val="00FB540F"/>
    <w:rsid w:val="00FB5C13"/>
    <w:rsid w:val="00FB75A3"/>
    <w:rsid w:val="00FB784F"/>
    <w:rsid w:val="00FB7CDC"/>
    <w:rsid w:val="00FC04D5"/>
    <w:rsid w:val="00FC26CA"/>
    <w:rsid w:val="00FC3BF0"/>
    <w:rsid w:val="00FC3D45"/>
    <w:rsid w:val="00FC4488"/>
    <w:rsid w:val="00FC557F"/>
    <w:rsid w:val="00FC72B6"/>
    <w:rsid w:val="00FC78C0"/>
    <w:rsid w:val="00FD0669"/>
    <w:rsid w:val="00FD1157"/>
    <w:rsid w:val="00FD1649"/>
    <w:rsid w:val="00FD376E"/>
    <w:rsid w:val="00FD6FED"/>
    <w:rsid w:val="00FD72DF"/>
    <w:rsid w:val="00FE1966"/>
    <w:rsid w:val="00FE1F9E"/>
    <w:rsid w:val="00FE6290"/>
    <w:rsid w:val="00FE7F1E"/>
    <w:rsid w:val="00FF17E6"/>
    <w:rsid w:val="00FF3140"/>
    <w:rsid w:val="00FF3B11"/>
    <w:rsid w:val="00FF3D32"/>
    <w:rsid w:val="00FF3D9C"/>
    <w:rsid w:val="00FF5810"/>
    <w:rsid w:val="00FF716F"/>
    <w:rsid w:val="02980D22"/>
    <w:rsid w:val="034CD999"/>
    <w:rsid w:val="035CDCAE"/>
    <w:rsid w:val="03DB5A60"/>
    <w:rsid w:val="06034DC4"/>
    <w:rsid w:val="09779602"/>
    <w:rsid w:val="0B7A85BB"/>
    <w:rsid w:val="101BB8AF"/>
    <w:rsid w:val="123403B2"/>
    <w:rsid w:val="14F05726"/>
    <w:rsid w:val="1527D238"/>
    <w:rsid w:val="1694D0B3"/>
    <w:rsid w:val="232DDEC7"/>
    <w:rsid w:val="277E0940"/>
    <w:rsid w:val="2BD0821C"/>
    <w:rsid w:val="2C9562F9"/>
    <w:rsid w:val="2CCDD6FF"/>
    <w:rsid w:val="2DE6CC1F"/>
    <w:rsid w:val="3197173C"/>
    <w:rsid w:val="31FBE17F"/>
    <w:rsid w:val="346F36F3"/>
    <w:rsid w:val="35BD54A6"/>
    <w:rsid w:val="35F02E1C"/>
    <w:rsid w:val="371FC104"/>
    <w:rsid w:val="3D0657C7"/>
    <w:rsid w:val="3E48B341"/>
    <w:rsid w:val="41AFE369"/>
    <w:rsid w:val="495B5B0B"/>
    <w:rsid w:val="4AEC5035"/>
    <w:rsid w:val="4BE25D0F"/>
    <w:rsid w:val="4BF02359"/>
    <w:rsid w:val="523EF741"/>
    <w:rsid w:val="524C7401"/>
    <w:rsid w:val="53AACE00"/>
    <w:rsid w:val="544A7095"/>
    <w:rsid w:val="551FB185"/>
    <w:rsid w:val="559B03EA"/>
    <w:rsid w:val="5A3F5386"/>
    <w:rsid w:val="5EE493D0"/>
    <w:rsid w:val="604A7566"/>
    <w:rsid w:val="60DF2170"/>
    <w:rsid w:val="61EEE57E"/>
    <w:rsid w:val="6210E8B1"/>
    <w:rsid w:val="621C9143"/>
    <w:rsid w:val="64DDA0EE"/>
    <w:rsid w:val="65250694"/>
    <w:rsid w:val="6719660E"/>
    <w:rsid w:val="6C05B46C"/>
    <w:rsid w:val="6D77EAD2"/>
    <w:rsid w:val="6FC8BFBA"/>
    <w:rsid w:val="74CE9E63"/>
    <w:rsid w:val="771EE10C"/>
    <w:rsid w:val="78DEEE2A"/>
    <w:rsid w:val="790C59B4"/>
    <w:rsid w:val="7EB0437F"/>
    <w:rsid w:val="7EB17A54"/>
    <w:rsid w:val="7FFDBED6"/>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61DA722"/>
  <w15:docId w15:val="{CAE474EA-53D5-450B-B466-2469370D4DD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1" w:qFormat="1"/>
    <w:lsdException w:name="heading 2" w:uiPriority="2" w:qFormat="1"/>
    <w:lsdException w:name="heading 3" w:semiHidden="1" w:uiPriority="3" w:qFormat="1"/>
    <w:lsdException w:name="heading 4" w:semiHidden="1" w:uiPriority="9"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4"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5"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5"/>
    <w:qFormat/>
    <w:rsid w:val="00044311"/>
    <w:pPr>
      <w:spacing w:after="0" w:line="240" w:lineRule="auto"/>
    </w:pPr>
    <w:rPr>
      <w:color w:val="000000" w:themeColor="text1"/>
    </w:rPr>
  </w:style>
  <w:style w:type="paragraph" w:styleId="Heading1">
    <w:name w:val="heading 1"/>
    <w:basedOn w:val="Normal"/>
    <w:next w:val="Heading2"/>
    <w:link w:val="Heading1Char"/>
    <w:qFormat/>
    <w:rsid w:val="00A43E06"/>
    <w:pPr>
      <w:spacing w:after="113"/>
      <w:outlineLvl w:val="0"/>
    </w:pPr>
    <w:rPr>
      <w:b/>
      <w:bCs/>
      <w:spacing w:val="-10"/>
      <w:sz w:val="80"/>
      <w:szCs w:val="80"/>
    </w:rPr>
  </w:style>
  <w:style w:type="paragraph" w:styleId="Heading2">
    <w:name w:val="heading 2"/>
    <w:basedOn w:val="Normal"/>
    <w:next w:val="BodyText"/>
    <w:link w:val="Heading2Char"/>
    <w:uiPriority w:val="1"/>
    <w:qFormat/>
    <w:rsid w:val="00A43E06"/>
    <w:pPr>
      <w:outlineLvl w:val="1"/>
    </w:pPr>
    <w:rPr>
      <w:sz w:val="32"/>
      <w:szCs w:val="3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044311"/>
    <w:rPr>
      <w:b/>
      <w:bCs/>
      <w:color w:val="000000" w:themeColor="text1"/>
      <w:spacing w:val="-10"/>
      <w:sz w:val="80"/>
      <w:szCs w:val="80"/>
    </w:rPr>
  </w:style>
  <w:style w:type="paragraph" w:styleId="BodyText">
    <w:name w:val="Body Text"/>
    <w:basedOn w:val="Normal"/>
    <w:link w:val="BodyTextChar"/>
    <w:uiPriority w:val="6"/>
    <w:qFormat/>
    <w:rsid w:val="00A43E06"/>
    <w:pPr>
      <w:spacing w:line="320" w:lineRule="exact"/>
    </w:pPr>
    <w:rPr>
      <w:sz w:val="24"/>
    </w:rPr>
  </w:style>
  <w:style w:type="character" w:customStyle="1" w:styleId="BodyTextChar">
    <w:name w:val="Body Text Char"/>
    <w:basedOn w:val="DefaultParagraphFont"/>
    <w:link w:val="BodyText"/>
    <w:uiPriority w:val="6"/>
    <w:rsid w:val="00044311"/>
    <w:rPr>
      <w:color w:val="000000" w:themeColor="text1"/>
      <w:sz w:val="24"/>
    </w:rPr>
  </w:style>
  <w:style w:type="character" w:customStyle="1" w:styleId="Heading2Char">
    <w:name w:val="Heading 2 Char"/>
    <w:basedOn w:val="DefaultParagraphFont"/>
    <w:link w:val="Heading2"/>
    <w:uiPriority w:val="1"/>
    <w:rsid w:val="00044311"/>
    <w:rPr>
      <w:color w:val="000000" w:themeColor="text1"/>
      <w:sz w:val="32"/>
      <w:szCs w:val="32"/>
    </w:rPr>
  </w:style>
  <w:style w:type="paragraph" w:customStyle="1" w:styleId="AsteriskNote">
    <w:name w:val="Asterisk Note"/>
    <w:basedOn w:val="BodyText"/>
    <w:uiPriority w:val="7"/>
    <w:qFormat/>
    <w:rsid w:val="00A43E06"/>
    <w:pPr>
      <w:spacing w:line="280" w:lineRule="exact"/>
    </w:pPr>
    <w:rPr>
      <w:sz w:val="20"/>
      <w:szCs w:val="18"/>
    </w:rPr>
  </w:style>
  <w:style w:type="paragraph" w:styleId="ListParagraph">
    <w:name w:val="List Paragraph"/>
    <w:basedOn w:val="Normal"/>
    <w:uiPriority w:val="34"/>
    <w:semiHidden/>
    <w:qFormat/>
    <w:rsid w:val="00A43E06"/>
    <w:pPr>
      <w:ind w:left="720"/>
      <w:contextualSpacing/>
    </w:pPr>
  </w:style>
  <w:style w:type="paragraph" w:customStyle="1" w:styleId="BulletBlack">
    <w:name w:val="Bullet Black"/>
    <w:basedOn w:val="TableBullet"/>
    <w:uiPriority w:val="8"/>
    <w:qFormat/>
    <w:rsid w:val="002E64B6"/>
  </w:style>
  <w:style w:type="paragraph" w:customStyle="1" w:styleId="PurpleCrossBullet">
    <w:name w:val="Purple Cross Bullet"/>
    <w:next w:val="BodyText"/>
    <w:uiPriority w:val="8"/>
    <w:qFormat/>
    <w:rsid w:val="002E64B6"/>
    <w:pPr>
      <w:numPr>
        <w:numId w:val="3"/>
      </w:numPr>
      <w:spacing w:after="0" w:line="320" w:lineRule="exact"/>
    </w:pPr>
    <w:rPr>
      <w:bCs/>
      <w:color w:val="000000" w:themeColor="text1"/>
    </w:rPr>
  </w:style>
  <w:style w:type="paragraph" w:customStyle="1" w:styleId="GreenCrossBullet">
    <w:name w:val="Green Cross Bullet"/>
    <w:next w:val="BodyText"/>
    <w:uiPriority w:val="9"/>
    <w:qFormat/>
    <w:rsid w:val="002E64B6"/>
    <w:pPr>
      <w:numPr>
        <w:numId w:val="5"/>
      </w:numPr>
      <w:spacing w:after="0" w:line="320" w:lineRule="exact"/>
      <w:ind w:left="210" w:hanging="210"/>
    </w:pPr>
    <w:rPr>
      <w:bCs/>
      <w:color w:val="000000" w:themeColor="text1"/>
    </w:rPr>
  </w:style>
  <w:style w:type="paragraph" w:customStyle="1" w:styleId="TableBullet">
    <w:name w:val="Table Bullet"/>
    <w:basedOn w:val="Normal"/>
    <w:semiHidden/>
    <w:rsid w:val="002E64B6"/>
    <w:pPr>
      <w:numPr>
        <w:numId w:val="4"/>
      </w:numPr>
    </w:pPr>
  </w:style>
  <w:style w:type="paragraph" w:customStyle="1" w:styleId="RedBullet">
    <w:name w:val="Red Bullet"/>
    <w:next w:val="BodyText"/>
    <w:uiPriority w:val="10"/>
    <w:qFormat/>
    <w:rsid w:val="00357ADB"/>
    <w:pPr>
      <w:numPr>
        <w:numId w:val="13"/>
      </w:numPr>
      <w:spacing w:after="0" w:line="320" w:lineRule="exact"/>
      <w:ind w:left="210" w:hanging="210"/>
    </w:pPr>
    <w:rPr>
      <w:bCs/>
      <w:color w:val="000000" w:themeColor="text1"/>
    </w:rPr>
  </w:style>
  <w:style w:type="paragraph" w:customStyle="1" w:styleId="BlueBullet">
    <w:name w:val="Blue Bullet"/>
    <w:next w:val="BodyText"/>
    <w:uiPriority w:val="11"/>
    <w:qFormat/>
    <w:rsid w:val="002E64B6"/>
    <w:pPr>
      <w:numPr>
        <w:numId w:val="9"/>
      </w:numPr>
      <w:spacing w:after="0" w:line="320" w:lineRule="exact"/>
      <w:ind w:left="210" w:hanging="210"/>
    </w:pPr>
    <w:rPr>
      <w:bCs/>
      <w:color w:val="000000" w:themeColor="text1"/>
    </w:rPr>
  </w:style>
  <w:style w:type="paragraph" w:customStyle="1" w:styleId="OrangeBullet">
    <w:name w:val="Orange Bullet"/>
    <w:next w:val="BodyText"/>
    <w:uiPriority w:val="12"/>
    <w:qFormat/>
    <w:rsid w:val="002E64B6"/>
    <w:pPr>
      <w:numPr>
        <w:numId w:val="11"/>
      </w:numPr>
      <w:spacing w:after="0" w:line="320" w:lineRule="exact"/>
      <w:ind w:left="210" w:hanging="210"/>
    </w:pPr>
    <w:rPr>
      <w:bCs/>
      <w:color w:val="000000" w:themeColor="text1"/>
    </w:rPr>
  </w:style>
  <w:style w:type="paragraph" w:customStyle="1" w:styleId="YellowBullet">
    <w:name w:val="Yellow Bullet"/>
    <w:next w:val="BodyText"/>
    <w:uiPriority w:val="13"/>
    <w:qFormat/>
    <w:rsid w:val="00357ADB"/>
    <w:pPr>
      <w:numPr>
        <w:numId w:val="14"/>
      </w:numPr>
      <w:spacing w:after="0" w:line="320" w:lineRule="exact"/>
      <w:ind w:left="210" w:hanging="210"/>
    </w:pPr>
    <w:rPr>
      <w:bCs/>
      <w:color w:val="000000" w:themeColor="text1"/>
    </w:rPr>
  </w:style>
  <w:style w:type="paragraph" w:styleId="Header">
    <w:name w:val="header"/>
    <w:basedOn w:val="Normal"/>
    <w:link w:val="HeaderChar"/>
    <w:uiPriority w:val="99"/>
    <w:rsid w:val="00357ADB"/>
    <w:pPr>
      <w:tabs>
        <w:tab w:val="center" w:pos="4513"/>
        <w:tab w:val="right" w:pos="9026"/>
      </w:tabs>
    </w:pPr>
  </w:style>
  <w:style w:type="character" w:customStyle="1" w:styleId="HeaderChar">
    <w:name w:val="Header Char"/>
    <w:basedOn w:val="DefaultParagraphFont"/>
    <w:link w:val="Header"/>
    <w:uiPriority w:val="99"/>
    <w:rsid w:val="00357ADB"/>
    <w:rPr>
      <w:color w:val="000000" w:themeColor="text1"/>
    </w:rPr>
  </w:style>
  <w:style w:type="paragraph" w:styleId="Footer">
    <w:name w:val="footer"/>
    <w:basedOn w:val="Normal"/>
    <w:link w:val="FooterChar"/>
    <w:uiPriority w:val="99"/>
    <w:rsid w:val="00357ADB"/>
    <w:pPr>
      <w:tabs>
        <w:tab w:val="center" w:pos="4513"/>
        <w:tab w:val="right" w:pos="9026"/>
      </w:tabs>
    </w:pPr>
  </w:style>
  <w:style w:type="character" w:customStyle="1" w:styleId="FooterChar">
    <w:name w:val="Footer Char"/>
    <w:basedOn w:val="DefaultParagraphFont"/>
    <w:link w:val="Footer"/>
    <w:uiPriority w:val="99"/>
    <w:rsid w:val="00357ADB"/>
    <w:rPr>
      <w:color w:val="000000" w:themeColor="text1"/>
    </w:rPr>
  </w:style>
  <w:style w:type="paragraph" w:customStyle="1" w:styleId="MainHeadingBoldWhite">
    <w:name w:val="Main Heading Bold White"/>
    <w:uiPriority w:val="2"/>
    <w:qFormat/>
    <w:rsid w:val="00924382"/>
    <w:pPr>
      <w:spacing w:after="320" w:line="1680" w:lineRule="exact"/>
      <w:ind w:right="1333"/>
    </w:pPr>
    <w:rPr>
      <w:b/>
      <w:bCs/>
      <w:noProof/>
      <w:color w:val="FFFFFF" w:themeColor="background1"/>
      <w:sz w:val="160"/>
      <w:szCs w:val="160"/>
    </w:rPr>
  </w:style>
  <w:style w:type="paragraph" w:customStyle="1" w:styleId="Subheadwhite">
    <w:name w:val="Subhead white"/>
    <w:uiPriority w:val="5"/>
    <w:qFormat/>
    <w:rsid w:val="00240BF0"/>
    <w:rPr>
      <w:color w:val="FFFFFF" w:themeColor="background1"/>
      <w:sz w:val="48"/>
      <w:szCs w:val="48"/>
    </w:rPr>
  </w:style>
  <w:style w:type="paragraph" w:customStyle="1" w:styleId="MainHeadlineBoldBlack">
    <w:name w:val="Main Headline Bold Black"/>
    <w:basedOn w:val="MainHeadingBoldWhite"/>
    <w:uiPriority w:val="3"/>
    <w:qFormat/>
    <w:rsid w:val="00924382"/>
    <w:rPr>
      <w:color w:val="000000" w:themeColor="text1"/>
    </w:rPr>
  </w:style>
  <w:style w:type="paragraph" w:customStyle="1" w:styleId="Subheadblack">
    <w:name w:val="Subhead black"/>
    <w:basedOn w:val="Subheadwhite"/>
    <w:uiPriority w:val="4"/>
    <w:qFormat/>
    <w:rsid w:val="00557A0A"/>
    <w:rPr>
      <w:color w:val="000000" w:themeColor="text1"/>
    </w:rPr>
  </w:style>
  <w:style w:type="paragraph" w:customStyle="1" w:styleId="Thanks">
    <w:name w:val="Thanks"/>
    <w:basedOn w:val="Normal"/>
    <w:uiPriority w:val="14"/>
    <w:qFormat/>
    <w:rsid w:val="009B7E4C"/>
    <w:rPr>
      <w:b/>
      <w:bCs/>
      <w:color w:val="FFFFFF" w:themeColor="background2"/>
      <w:sz w:val="80"/>
      <w:szCs w:val="80"/>
    </w:rPr>
  </w:style>
  <w:style w:type="table" w:styleId="TableGrid">
    <w:name w:val="Table Grid"/>
    <w:basedOn w:val="TableNormal"/>
    <w:uiPriority w:val="59"/>
    <w:rsid w:val="003A5F36"/>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semiHidden/>
    <w:unhideWhenUsed/>
    <w:rsid w:val="00CF1DA0"/>
    <w:rPr>
      <w:sz w:val="16"/>
      <w:szCs w:val="16"/>
    </w:rPr>
  </w:style>
  <w:style w:type="paragraph" w:styleId="CommentText">
    <w:name w:val="annotation text"/>
    <w:basedOn w:val="Normal"/>
    <w:link w:val="CommentTextChar"/>
    <w:uiPriority w:val="99"/>
    <w:unhideWhenUsed/>
    <w:rsid w:val="00CF1DA0"/>
    <w:rPr>
      <w:sz w:val="20"/>
      <w:szCs w:val="20"/>
    </w:rPr>
  </w:style>
  <w:style w:type="character" w:customStyle="1" w:styleId="CommentTextChar">
    <w:name w:val="Comment Text Char"/>
    <w:basedOn w:val="DefaultParagraphFont"/>
    <w:link w:val="CommentText"/>
    <w:uiPriority w:val="99"/>
    <w:rsid w:val="00CF1DA0"/>
    <w:rPr>
      <w:color w:val="000000" w:themeColor="text1"/>
      <w:sz w:val="20"/>
      <w:szCs w:val="20"/>
    </w:rPr>
  </w:style>
  <w:style w:type="paragraph" w:styleId="CommentSubject">
    <w:name w:val="annotation subject"/>
    <w:basedOn w:val="CommentText"/>
    <w:next w:val="CommentText"/>
    <w:link w:val="CommentSubjectChar"/>
    <w:uiPriority w:val="99"/>
    <w:semiHidden/>
    <w:unhideWhenUsed/>
    <w:rsid w:val="00CF1DA0"/>
    <w:rPr>
      <w:b/>
      <w:bCs/>
    </w:rPr>
  </w:style>
  <w:style w:type="character" w:customStyle="1" w:styleId="CommentSubjectChar">
    <w:name w:val="Comment Subject Char"/>
    <w:basedOn w:val="CommentTextChar"/>
    <w:link w:val="CommentSubject"/>
    <w:uiPriority w:val="99"/>
    <w:semiHidden/>
    <w:rsid w:val="00CF1DA0"/>
    <w:rPr>
      <w:b/>
      <w:bCs/>
      <w:color w:val="000000" w:themeColor="text1"/>
      <w:sz w:val="20"/>
      <w:szCs w:val="20"/>
    </w:rPr>
  </w:style>
  <w:style w:type="paragraph" w:customStyle="1" w:styleId="Pa5">
    <w:name w:val="Pa5"/>
    <w:basedOn w:val="Normal"/>
    <w:next w:val="Normal"/>
    <w:uiPriority w:val="99"/>
    <w:rsid w:val="00675434"/>
    <w:pPr>
      <w:autoSpaceDE w:val="0"/>
      <w:autoSpaceDN w:val="0"/>
      <w:adjustRightInd w:val="0"/>
      <w:spacing w:line="241" w:lineRule="atLeast"/>
    </w:pPr>
    <w:rPr>
      <w:rFonts w:ascii="Myriad Pro" w:hAnsi="Myriad Pro"/>
      <w:color w:val="auto"/>
      <w:sz w:val="24"/>
      <w:szCs w:val="24"/>
    </w:rPr>
  </w:style>
  <w:style w:type="character" w:customStyle="1" w:styleId="A6">
    <w:name w:val="A6"/>
    <w:uiPriority w:val="99"/>
    <w:rsid w:val="00675434"/>
    <w:rPr>
      <w:rFonts w:cs="Myriad Pro"/>
      <w:color w:val="221E1F"/>
      <w:sz w:val="20"/>
      <w:szCs w:val="20"/>
    </w:rPr>
  </w:style>
  <w:style w:type="paragraph" w:styleId="Revision">
    <w:name w:val="Revision"/>
    <w:hidden/>
    <w:uiPriority w:val="99"/>
    <w:semiHidden/>
    <w:rsid w:val="00D5538C"/>
    <w:pPr>
      <w:spacing w:after="0" w:line="240" w:lineRule="auto"/>
    </w:pPr>
    <w:rPr>
      <w:color w:val="000000" w:themeColor="text1"/>
    </w:rPr>
  </w:style>
  <w:style w:type="character" w:styleId="Hyperlink">
    <w:name w:val="Hyperlink"/>
    <w:basedOn w:val="DefaultParagraphFont"/>
    <w:uiPriority w:val="99"/>
    <w:unhideWhenUsed/>
    <w:rsid w:val="00D5538C"/>
    <w:rPr>
      <w:color w:val="000000" w:themeColor="hyperlink"/>
      <w:u w:val="single"/>
    </w:rPr>
  </w:style>
  <w:style w:type="character" w:styleId="UnresolvedMention">
    <w:name w:val="Unresolved Mention"/>
    <w:basedOn w:val="DefaultParagraphFont"/>
    <w:uiPriority w:val="99"/>
    <w:semiHidden/>
    <w:unhideWhenUsed/>
    <w:rsid w:val="00D5538C"/>
    <w:rPr>
      <w:color w:val="605E5C"/>
      <w:shd w:val="clear" w:color="auto" w:fill="E1DFDD"/>
    </w:rPr>
  </w:style>
  <w:style w:type="character" w:styleId="FollowedHyperlink">
    <w:name w:val="FollowedHyperlink"/>
    <w:basedOn w:val="DefaultParagraphFont"/>
    <w:uiPriority w:val="99"/>
    <w:semiHidden/>
    <w:unhideWhenUsed/>
    <w:rsid w:val="00BD3D68"/>
    <w:rPr>
      <w:color w:val="000000" w:themeColor="followedHyperlink"/>
      <w:u w:val="single"/>
    </w:rPr>
  </w:style>
  <w:style w:type="character" w:styleId="Mention">
    <w:name w:val="Mention"/>
    <w:basedOn w:val="DefaultParagraphFont"/>
    <w:uiPriority w:val="99"/>
    <w:unhideWhenUsed/>
    <w:rsid w:val="00863B3F"/>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910609">
      <w:bodyDiv w:val="1"/>
      <w:marLeft w:val="0"/>
      <w:marRight w:val="0"/>
      <w:marTop w:val="0"/>
      <w:marBottom w:val="0"/>
      <w:divBdr>
        <w:top w:val="none" w:sz="0" w:space="0" w:color="auto"/>
        <w:left w:val="none" w:sz="0" w:space="0" w:color="auto"/>
        <w:bottom w:val="none" w:sz="0" w:space="0" w:color="auto"/>
        <w:right w:val="none" w:sz="0" w:space="0" w:color="auto"/>
      </w:divBdr>
    </w:div>
    <w:div w:id="957686896">
      <w:bodyDiv w:val="1"/>
      <w:marLeft w:val="0"/>
      <w:marRight w:val="0"/>
      <w:marTop w:val="0"/>
      <w:marBottom w:val="0"/>
      <w:divBdr>
        <w:top w:val="none" w:sz="0" w:space="0" w:color="auto"/>
        <w:left w:val="none" w:sz="0" w:space="0" w:color="auto"/>
        <w:bottom w:val="none" w:sz="0" w:space="0" w:color="auto"/>
        <w:right w:val="none" w:sz="0" w:space="0" w:color="auto"/>
      </w:divBdr>
    </w:div>
    <w:div w:id="1642229982">
      <w:bodyDiv w:val="1"/>
      <w:marLeft w:val="0"/>
      <w:marRight w:val="0"/>
      <w:marTop w:val="0"/>
      <w:marBottom w:val="0"/>
      <w:divBdr>
        <w:top w:val="none" w:sz="0" w:space="0" w:color="auto"/>
        <w:left w:val="none" w:sz="0" w:space="0" w:color="auto"/>
        <w:bottom w:val="none" w:sz="0" w:space="0" w:color="auto"/>
        <w:right w:val="none" w:sz="0" w:space="0" w:color="auto"/>
      </w:divBdr>
    </w:div>
    <w:div w:id="1770462965">
      <w:bodyDiv w:val="1"/>
      <w:marLeft w:val="0"/>
      <w:marRight w:val="0"/>
      <w:marTop w:val="0"/>
      <w:marBottom w:val="0"/>
      <w:divBdr>
        <w:top w:val="none" w:sz="0" w:space="0" w:color="auto"/>
        <w:left w:val="none" w:sz="0" w:space="0" w:color="auto"/>
        <w:bottom w:val="none" w:sz="0" w:space="0" w:color="auto"/>
        <w:right w:val="none" w:sz="0" w:space="0" w:color="auto"/>
      </w:divBdr>
    </w:div>
    <w:div w:id="2009096206">
      <w:bodyDiv w:val="1"/>
      <w:marLeft w:val="0"/>
      <w:marRight w:val="0"/>
      <w:marTop w:val="0"/>
      <w:marBottom w:val="0"/>
      <w:divBdr>
        <w:top w:val="none" w:sz="0" w:space="0" w:color="auto"/>
        <w:left w:val="none" w:sz="0" w:space="0" w:color="auto"/>
        <w:bottom w:val="none" w:sz="0" w:space="0" w:color="auto"/>
        <w:right w:val="none" w:sz="0" w:space="0" w:color="auto"/>
      </w:divBdr>
    </w:div>
    <w:div w:id="211543818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s://www.uhi.ac.uk/en/about-uhi/facts-and-figures/publications/uhi-strategic-plan-2030/" TargetMode="External"/><Relationship Id="rId18" Type="http://schemas.openxmlformats.org/officeDocument/2006/relationships/hyperlink" Target="https://www.uhi.ac.uk/en/students/support/student-support-contacts/" TargetMode="External"/><Relationship Id="rId26" Type="http://schemas.openxmlformats.org/officeDocument/2006/relationships/hyperlink" Target="https://view.officeapps.live.com/op/view.aspx?src=https%3A%2F%2Fwww.uhi.ac.uk%2Fen%2Ft4-media%2Fone-web%2Funiversity%2Fabout-uhi%2Fgovernance%2Fpolicies-and-regulations%2Fpolicies%2FStudent-Disciplinary-Procedure.docx&amp;wdOrigin=BROWSELINK" TargetMode="External"/><Relationship Id="rId3" Type="http://schemas.openxmlformats.org/officeDocument/2006/relationships/customXml" Target="../customXml/item3.xml"/><Relationship Id="rId21" Type="http://schemas.openxmlformats.org/officeDocument/2006/relationships/hyperlink" Target="https://www.uhi.ac.uk/en/students/support/student-support-contacts/" TargetMode="External"/><Relationship Id="rId7" Type="http://schemas.openxmlformats.org/officeDocument/2006/relationships/settings" Target="settings.xml"/><Relationship Id="rId12" Type="http://schemas.openxmlformats.org/officeDocument/2006/relationships/footer" Target="footer1.xml"/><Relationship Id="rId17" Type="http://schemas.openxmlformats.org/officeDocument/2006/relationships/hyperlink" Target="https://hisa.uhi.ac.uk/advice/" TargetMode="External"/><Relationship Id="rId25" Type="http://schemas.openxmlformats.org/officeDocument/2006/relationships/hyperlink" Target="https://www.uhi.ac.uk/en/t4-media/one-web/university/students/support/complaints/unreasonable-complainant-behaviour-policy.pdf" TargetMode="External"/><Relationship Id="rId2" Type="http://schemas.openxmlformats.org/officeDocument/2006/relationships/customXml" Target="../customXml/item2.xml"/><Relationship Id="rId16" Type="http://schemas.openxmlformats.org/officeDocument/2006/relationships/hyperlink" Target="mailto:hisa.advice@uhi.ac.uk" TargetMode="External"/><Relationship Id="rId20" Type="http://schemas.openxmlformats.org/officeDocument/2006/relationships/hyperlink" Target="https://www.uhi.ac.uk/en/t4-media/one-web/university/lis/University-partnership-IS-Acceptable-Use-Policy.pdf" TargetMode="External"/><Relationship Id="rId29"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hyperlink" Target="https://www.uhi.ac.uk/en/t4-media/one-web/university/lis/University-partnership-IS-Acceptable-Use-Policy.pdf" TargetMode="External"/><Relationship Id="rId32" Type="http://schemas.openxmlformats.org/officeDocument/2006/relationships/customXml" Target="../customXml/item5.xml"/><Relationship Id="rId5" Type="http://schemas.openxmlformats.org/officeDocument/2006/relationships/numbering" Target="numbering.xml"/><Relationship Id="rId15" Type="http://schemas.openxmlformats.org/officeDocument/2006/relationships/hyperlink" Target="https://www.uhi.ac.uk/en/students/support/student-support-contacts/" TargetMode="External"/><Relationship Id="rId23" Type="http://schemas.openxmlformats.org/officeDocument/2006/relationships/hyperlink" Target="https://myuhi.sharepoint.com/sites/StudentArea/SitePages/Artificial-Intelligence.aspx?csf=1&amp;web=1&amp;e=mHkWJv&amp;CID=a46b1915-f469-4125-aea8-03c65989744a" TargetMode="External"/><Relationship Id="rId28"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hyperlink" Target="https://hisa.uhi.ac.uk/advice/" TargetMode="Externa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hisa.uhi.ac.uk/advice/" TargetMode="External"/><Relationship Id="rId22" Type="http://schemas.openxmlformats.org/officeDocument/2006/relationships/hyperlink" Target="https://www.uhi.ac.uk/en/t4-media/one-web/university/about-uhi/governance/policies-and-regulations/regulations/2024-25/section-19-academic-misconduct-policy-and-procedure-2024-25-v2.pdf" TargetMode="External"/><Relationship Id="rId27" Type="http://schemas.openxmlformats.org/officeDocument/2006/relationships/header" Target="header2.xml"/><Relationship Id="rId30" Type="http://schemas.openxmlformats.org/officeDocument/2006/relationships/fontTable" Target="fontTable.xml"/></Relationships>
</file>

<file path=word/_rels/footer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UHI">
      <a:dk1>
        <a:srgbClr val="000000"/>
      </a:dk1>
      <a:lt1>
        <a:sysClr val="window" lastClr="FFFFFF"/>
      </a:lt1>
      <a:dk2>
        <a:srgbClr val="000000"/>
      </a:dk2>
      <a:lt2>
        <a:srgbClr val="FFFFFF"/>
      </a:lt2>
      <a:accent1>
        <a:srgbClr val="7655D2"/>
      </a:accent1>
      <a:accent2>
        <a:srgbClr val="25B89D"/>
      </a:accent2>
      <a:accent3>
        <a:srgbClr val="E2143A"/>
      </a:accent3>
      <a:accent4>
        <a:srgbClr val="0072ED"/>
      </a:accent4>
      <a:accent5>
        <a:srgbClr val="F87A46"/>
      </a:accent5>
      <a:accent6>
        <a:srgbClr val="FFBB50"/>
      </a:accent6>
      <a:hlink>
        <a:srgbClr val="000000"/>
      </a:hlink>
      <a:folHlink>
        <a:srgbClr val="000000"/>
      </a:folHlink>
    </a:clrScheme>
    <a:fontScheme name="UHI 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969696"/>
        </a:solidFill>
        <a:ln w="3175">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0e688173-6920-4db4-a106-52e1f932be5c">
      <Value>47</Value>
    </TaxCatchAll>
    <lcf76f155ced4ddcb4097134ff3c332f xmlns="3c69c838-2a37-4aa6-b816-de272965bf9b">
      <Terms xmlns="http://schemas.microsoft.com/office/infopath/2007/PartnerControls"/>
    </lcf76f155ced4ddcb4097134ff3c332f>
    <PolicyOwner xmlns="3c69c838-2a37-4aa6-b816-de272965bf9b">
      <UserInfo>
        <DisplayName/>
        <AccountId xsi:nil="true"/>
        <AccountType/>
      </UserInfo>
    </PolicyOwner>
    <_x0064_mq9 xmlns="3c69c838-2a37-4aa6-b816-de272965bf9b" xsi:nil="true"/>
    <UHIPartnershipPractitionerGroupresponsibility xmlns="3c69c838-2a37-4aa6-b816-de272965bf9b" xsi:nil="true"/>
    <Policy_x0020_owner_x0020__x0028_Department_x0029_ xmlns="7d750aa3-c304-4ac2-a3b6-ed12a44f3654">Academic Directorate</Policy_x0020_owner_x0020__x0028_Department_x0029_>
    <n0164ad3d5b84a57907af32d91eb6282 xmlns="0e688173-6920-4db4-a106-52e1f932be5c">
      <Terms xmlns="http://schemas.microsoft.com/office/infopath/2007/PartnerControls"/>
    </n0164ad3d5b84a57907af32d91eb6282>
    <gb62d9f7f39b4eb293c666f5a8e278c8 xmlns="7d750aa3-c304-4ac2-a3b6-ed12a44f3654">
      <Terms xmlns="http://schemas.microsoft.com/office/infopath/2007/PartnerControls"/>
    </gb62d9f7f39b4eb293c666f5a8e278c8>
    <Academic_x0020_year xmlns="3c69c838-2a37-4aa6-b816-de272965bf9b">2023/24</Academic_x0020_year>
    <i6xd xmlns="3c69c838-2a37-4aa6-b816-de272965bf9b">
      <UserInfo>
        <DisplayName/>
        <AccountId xsi:nil="true"/>
        <AccountType/>
      </UserInfo>
    </i6xd>
    <Scope xmlns="3c69c838-2a37-4aa6-b816-de272965bf9b">University Staff Only</Scope>
    <Next_x0020_review_x0020_date xmlns="7d750aa3-c304-4ac2-a3b6-ed12a44f3654" xsi:nil="true"/>
    <j928f9099e4145f8a1f3a9d8f7b9fe40 xmlns="0e688173-6920-4db4-a106-52e1f932be5c">
      <Terms xmlns="http://schemas.microsoft.com/office/infopath/2007/PartnerControls">
        <TermInfo xmlns="http://schemas.microsoft.com/office/infopath/2007/PartnerControls">
          <TermName xmlns="http://schemas.microsoft.com/office/infopath/2007/PartnerControls">Key student administration policy records</TermName>
          <TermId xmlns="http://schemas.microsoft.com/office/infopath/2007/PartnerControls">34398364-95b3-4c58-8d0e-b6ec9546d9ff</TermId>
        </TermInfo>
      </Terms>
    </j928f9099e4145f8a1f3a9d8f7b9fe40>
    <Policy_x0020_code xmlns="3c69c838-2a37-4aa6-b816-de272965bf9b" xsi:nil="true"/>
    <Retention_x0020_schedule xmlns="0e688173-6920-4db4-a106-52e1f932be5c" xsi:nil="true"/>
    <Policyreviewer xmlns="3c69c838-2a37-4aa6-b816-de272965bf9b" xsi:nil="true"/>
    <SETAreaofActivity xmlns="3c69c838-2a37-4aa6-b816-de272965bf9b" xsi:nil="true"/>
    <Department xmlns="3c69c838-2a37-4aa6-b816-de272965bf9b" xsi:nil="true"/>
    <Directorate xmlns="3c69c838-2a37-4aa6-b816-de272965bf9b" xsi:nil="true"/>
    <Version_x0020_Type_x0020__x0028_Major_x002f__x0020_Minor_x0029_ xmlns="3c69c838-2a37-4aa6-b816-de272965bf9b">Major</Version_x0020_Type_x0020__x0028_Major_x002f__x0020_Minor_x0029_>
    <Last_x0020_Reviewed_x0020_Date xmlns="3c69c838-2a37-4aa6-b816-de272965bf9b"/>
    <Review_x0020_cycle_x0020__x0028_months_x0029_ xmlns="3c69c838-2a37-4aa6-b816-de272965bf9b">36</Review_x0020_cycle_x0020__x0028_months_x0029_>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UHI policy" ma:contentTypeID="0x010100AAD73BA2634B424AB47E3F5D439BEB59008296AD452A7A9D47874018381546D1E40058AE563E2F814E48B3E2AC62C42DC8EA" ma:contentTypeVersion="42" ma:contentTypeDescription="" ma:contentTypeScope="" ma:versionID="8b324c56756e14eb40429071e83a8b82">
  <xsd:schema xmlns:xsd="http://www.w3.org/2001/XMLSchema" xmlns:xs="http://www.w3.org/2001/XMLSchema" xmlns:p="http://schemas.microsoft.com/office/2006/metadata/properties" xmlns:ns2="0e688173-6920-4db4-a106-52e1f932be5c" xmlns:ns3="3c69c838-2a37-4aa6-b816-de272965bf9b" xmlns:ns5="7d750aa3-c304-4ac2-a3b6-ed12a44f3654" targetNamespace="http://schemas.microsoft.com/office/2006/metadata/properties" ma:root="true" ma:fieldsID="5fe41a4686c15500e8e8df9749062093" ns2:_="" ns3:_="" ns5:_="">
    <xsd:import namespace="0e688173-6920-4db4-a106-52e1f932be5c"/>
    <xsd:import namespace="3c69c838-2a37-4aa6-b816-de272965bf9b"/>
    <xsd:import namespace="7d750aa3-c304-4ac2-a3b6-ed12a44f3654"/>
    <xsd:element name="properties">
      <xsd:complexType>
        <xsd:sequence>
          <xsd:element name="documentManagement">
            <xsd:complexType>
              <xsd:all>
                <xsd:element ref="ns3:Academic_x0020_year" minOccurs="0"/>
                <xsd:element ref="ns2:Retention_x0020_schedule" minOccurs="0"/>
                <xsd:element ref="ns5:Next_x0020_review_x0020_date" minOccurs="0"/>
                <xsd:element ref="ns5:Policy_x0020_owner_x0020__x0028_Department_x0029_"/>
                <xsd:element ref="ns3:Policy_x0020_code" minOccurs="0"/>
                <xsd:element ref="ns3:i6xd" minOccurs="0"/>
                <xsd:element ref="ns3:_x0064_mq9" minOccurs="0"/>
                <xsd:element ref="ns2:j928f9099e4145f8a1f3a9d8f7b9fe40" minOccurs="0"/>
                <xsd:element ref="ns5:gb62d9f7f39b4eb293c666f5a8e278c8" minOccurs="0"/>
                <xsd:element ref="ns2:TaxCatchAll" minOccurs="0"/>
                <xsd:element ref="ns2:TaxCatchAllLabel" minOccurs="0"/>
                <xsd:element ref="ns5:SharedWithUsers" minOccurs="0"/>
                <xsd:element ref="ns5:SharedWithDetails" minOccurs="0"/>
                <xsd:element ref="ns3:MediaServiceMetadata" minOccurs="0"/>
                <xsd:element ref="ns3:MediaServiceFastMetadata" minOccurs="0"/>
                <xsd:element ref="ns3:MediaServiceAutoKeyPoints" minOccurs="0"/>
                <xsd:element ref="ns3:MediaServiceKeyPoints" minOccurs="0"/>
                <xsd:element ref="ns2:n0164ad3d5b84a57907af32d91eb6282" minOccurs="0"/>
                <xsd:element ref="ns3:lcf76f155ced4ddcb4097134ff3c332f" minOccurs="0"/>
                <xsd:element ref="ns3:MediaServiceDateTaken" minOccurs="0"/>
                <xsd:element ref="ns3:MediaServiceOCR" minOccurs="0"/>
                <xsd:element ref="ns3:MediaServiceGenerationTime" minOccurs="0"/>
                <xsd:element ref="ns3:MediaServiceEventHashCode" minOccurs="0"/>
                <xsd:element ref="ns3:MediaServiceObjectDetectorVersions" minOccurs="0"/>
                <xsd:element ref="ns3:MediaServiceSearchProperties" minOccurs="0"/>
                <xsd:element ref="ns3:Scope" minOccurs="0"/>
                <xsd:element ref="ns3:PolicyOwner" minOccurs="0"/>
                <xsd:element ref="ns3:MediaLengthInSeconds" minOccurs="0"/>
                <xsd:element ref="ns3:UHIPartnershipPractitionerGroupresponsibility" minOccurs="0"/>
                <xsd:element ref="ns3:Policyreviewer" minOccurs="0"/>
                <xsd:element ref="ns3:SETAreaofActivity" minOccurs="0"/>
                <xsd:element ref="ns3:Directorate" minOccurs="0"/>
                <xsd:element ref="ns3:Department" minOccurs="0"/>
                <xsd:element ref="ns3:Version_x0020_Type_x0020__x0028_Major_x002f__x0020_Minor_x0029_" minOccurs="0"/>
                <xsd:element ref="ns3:Last_x0020_Reviewed_x0020_Date"/>
                <xsd:element ref="ns3:Review_x0020_cycle_x0020__x0028_months_x0029_"/>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688173-6920-4db4-a106-52e1f932be5c" elementFormDefault="qualified">
    <xsd:import namespace="http://schemas.microsoft.com/office/2006/documentManagement/types"/>
    <xsd:import namespace="http://schemas.microsoft.com/office/infopath/2007/PartnerControls"/>
    <xsd:element name="Retention_x0020_schedule" ma:index="4" nillable="true" ma:displayName="Retention schedule" ma:format="Dropdown" ma:internalName="Retention_x0020_schedule" ma:readOnly="false">
      <xsd:simpleType>
        <xsd:restriction base="dms:Choice">
          <xsd:enumeration value="1 Year"/>
          <xsd:enumeration value="2 Years"/>
          <xsd:enumeration value="3 Years"/>
          <xsd:enumeration value="4 Years"/>
          <xsd:enumeration value="5 Years"/>
          <xsd:enumeration value="6 Years"/>
          <xsd:enumeration value="7 Years"/>
          <xsd:enumeration value="8 Years"/>
          <xsd:enumeration value="9 Years"/>
          <xsd:enumeration value="10 Years"/>
          <xsd:enumeration value="15 Years"/>
          <xsd:enumeration value="20 Years"/>
          <xsd:enumeration value="30 Years"/>
          <xsd:enumeration value="40 Years"/>
          <xsd:enumeration value="50 Years"/>
          <xsd:enumeration value="Abandonment of plans + 1 year"/>
          <xsd:enumeration value="Agreement of contract"/>
          <xsd:enumeration value="Award of supply contract + 1 year"/>
          <xsd:enumeration value="Closure of account + 1 year"/>
          <xsd:enumeration value="Closure of account + 6 years"/>
          <xsd:enumeration value="Closure of case + 6 years"/>
          <xsd:enumeration value="Closure of investigation + 40 years"/>
          <xsd:enumeration value="Closure of negotiations + 6 years"/>
          <xsd:enumeration value="Closure of scheme + 5 years"/>
          <xsd:enumeration value="Commencement/Renewal of policy + 40 years"/>
          <xsd:enumeration value="Completion of admissions process + 6 months"/>
          <xsd:enumeration value="Completion of admissions process + 1 year"/>
          <xsd:enumeration value="Completion of actions + 5 years"/>
          <xsd:enumeration value="Completion of analysis of data"/>
          <xsd:enumeration value="Completion of analysis of feedback"/>
          <xsd:enumeration value="Completion of analysis of responses"/>
          <xsd:enumeration value="Completion of analysis of survey responses"/>
          <xsd:enumeration value="Completion of audit + 3 years"/>
          <xsd:enumeration value="Completion of audit + 5 years"/>
          <xsd:enumeration value="Completion of campaign + 3 years"/>
          <xsd:enumeration value="Completion of campaign + 5 years"/>
          <xsd:enumeration value="Completion of ceremony + 1 year"/>
          <xsd:enumeration value="Completion of disposal process + 6 years"/>
          <xsd:enumeration value="Completion of election + 1 year"/>
          <xsd:enumeration value="Completion of entitlement + 6 years"/>
          <xsd:enumeration value="Completion of event + 1 year"/>
          <xsd:enumeration value="Completion of event + 3 years"/>
          <xsd:enumeration value="Completion of event + 5 years"/>
          <xsd:enumeration value="Completion of induction + 1 year"/>
          <xsd:enumeration value="Completion of induction programme + 5 years"/>
          <xsd:enumeration value="Completion of process + 5 years"/>
          <xsd:enumeration value="Completion of programme + 1 year OR Termination of programme + 1 year"/>
          <xsd:enumeration value="Completion of programme + 5 years"/>
          <xsd:enumeration value="Completion of project"/>
          <xsd:enumeration value="Completion of project + 3 years"/>
          <xsd:enumeration value="Completion of project + 6 years"/>
          <xsd:enumeration value="Completion of project + 10 years"/>
          <xsd:enumeration value="Completion of project + 20 years"/>
          <xsd:enumeration value="Completion of project + 30 years"/>
          <xsd:enumeration value="Completion of project (i.e. termination of award) + 6 years"/>
          <xsd:enumeration value="Completion of purchase"/>
          <xsd:enumeration value="Completion of recruitment"/>
          <xsd:enumeration value="Completion of recruitment process"/>
          <xsd:enumeration value="Completion of recruitment process + 3 months"/>
          <xsd:enumeration value="Completion of request handling process + 3 years"/>
          <xsd:enumeration value="Completion of research + 5 years"/>
          <xsd:enumeration value="Completion of review + 5 years"/>
          <xsd:enumeration value="Completion of revised Records Retention Schedule + 1 year"/>
          <xsd:enumeration value="Completion of revision of Publication Scheme + 5 years"/>
          <xsd:enumeration value="Completion of student's programme + 6 years"/>
          <xsd:enumeration value="Completion of subsequent audit + 5 years"/>
          <xsd:enumeration value="Completion of subsequent inspection"/>
          <xsd:enumeration value="Completion of subsequent test on article OR Disposal of article + 2 years"/>
          <xsd:enumeration value="Completion of subsequent survey/audit"/>
          <xsd:enumeration value="Completion of survey + 3 years"/>
          <xsd:enumeration value="Completion of survey + 5 years"/>
          <xsd:enumeration value="Completion of survey/audit"/>
          <xsd:enumeration value="Completion of survey/consultation + 5 years"/>
          <xsd:enumeration value="Completion of the scheme + 1 year"/>
          <xsd:enumeration value="Completion of travel + 3 months"/>
          <xsd:enumeration value="Completion of two subsequent inspections"/>
          <xsd:enumeration value="Completion of two subsequent reviews"/>
          <xsd:enumeration value="Completion of use + 5 years"/>
          <xsd:enumeration value="Completion of visit + 1 year"/>
          <xsd:enumeration value="Completion of work to which plan relates"/>
          <xsd:enumeration value="Completion of work to which the assessment relates + 10 years"/>
          <xsd:enumeration value="Completion of works + 15 years"/>
          <xsd:enumeration value="Conferment of award + 1 year"/>
          <xsd:enumeration value="Confirmation of marks/grades + 6 months"/>
          <xsd:enumeration value="Confirmation of marks/grades by Board of Examiners + 6 months"/>
          <xsd:enumeration value="Creation + 1 month"/>
          <xsd:enumeration value="Creation + 1 year"/>
          <xsd:enumeration value="Creation + 2 years"/>
          <xsd:enumeration value="Current"/>
          <xsd:enumeration value="Current + 1 year"/>
          <xsd:enumeration value="Current + 5 years"/>
          <xsd:enumeration value="Current + 40 years"/>
          <xsd:enumeration value="Current academic year"/>
          <xsd:enumeration value="Current academic year + 1 years"/>
          <xsd:enumeration value="Current academic year + 2 years"/>
          <xsd:enumeration value="Current academic year + 3 years"/>
          <xsd:enumeration value="Current academic year + 4 years"/>
          <xsd:enumeration value="Current academic year + 5 years"/>
          <xsd:enumeration value="Current academic year + 5 years OR Life of course + 1 year"/>
          <xsd:enumeration value="Current academic year + 5 years OR Termination of scheme + 5 years"/>
          <xsd:enumeration value="Current academic year + 6 years"/>
          <xsd:enumeration value="Current academic year + 10 years"/>
          <xsd:enumeration value="Current financial/academic year + 5 years"/>
          <xsd:enumeration value="Current financial/academic year + 6 years"/>
          <xsd:enumeration value="Current financial year + 1 year"/>
          <xsd:enumeration value="Current financial year + 6 years"/>
          <xsd:enumeration value="Current financial year + 10 years"/>
          <xsd:enumeration value="Current financial year (of disposal) + 6 years"/>
          <xsd:enumeration value="Current financial year (of transaction) + 6 years"/>
          <xsd:enumeration value="Current tax year + 3 years"/>
          <xsd:enumeration value="Current tax year + 6 years"/>
          <xsd:enumeration value="Current year + 1 year"/>
          <xsd:enumeration value="Current year + 2 years"/>
          <xsd:enumeration value="Current year + 3 years"/>
          <xsd:enumeration value="Current year + 5 years"/>
          <xsd:enumeration value="Current year + 5 years OR Superseded + 1 year"/>
          <xsd:enumeration value="Current year + 5 years or Superseded + 5 years"/>
          <xsd:enumeration value="Current year + 10 years"/>
          <xsd:enumeration value="Current year + 20 years"/>
          <xsd:enumeration value="Current year + 50 years"/>
          <xsd:enumeration value="Date of access + 1 year"/>
          <xsd:enumeration value="Date of accident + 50 years OR Until the employee reaches (or would have reached, if deceased) 75 years, whichever is the later"/>
          <xsd:enumeration value="Date of assessment + 50 years OR Until the employee reaches (or would have reached, if deceased) 75 years, whichever is the later"/>
          <xsd:enumeration value="Date of briefing + 1 year"/>
          <xsd:enumeration value="Date of briefing + 5 years"/>
          <xsd:enumeration value="Date of certificate + 4 years"/>
          <xsd:enumeration value="Date of examination/test/repair + 2 years"/>
          <xsd:enumeration value="Date of examination/test/repair + 5 years"/>
          <xsd:enumeration value="Date of inspection + 5 years"/>
          <xsd:enumeration value="Date of interview + 1 year"/>
          <xsd:enumeration value="Date of interview + 5 years"/>
          <xsd:enumeration value="Date of last entry + 50 years OR Until the employee reaches (or would have reached, if deceased) 75 years, whichever is the later"/>
          <xsd:enumeration value="Date of last entry on record + 40 years"/>
          <xsd:enumeration value="Date of maintenance/testing + 2 years"/>
          <xsd:enumeration value="Date of meeting"/>
          <xsd:enumeration value="Date of monitoring + 2 years"/>
          <xsd:enumeration value="Date of monitoring + 5 years"/>
          <xsd:enumeration value="Date of monitoring + 40 years"/>
          <xsd:enumeration value="Date of notification + 3 years"/>
          <xsd:enumeration value="Date of notification + 5 years"/>
          <xsd:enumeration value="Date of record + 2 years"/>
          <xsd:enumeration value="Date of recording + 3 years"/>
          <xsd:enumeration value="Date of report + 2 years"/>
          <xsd:enumeration value="Date of report + 50 years"/>
          <xsd:enumeration value="Date of report + 50 years OR Until the employee reaches (or would have reached, if deceased) 75 years, whichever is the later"/>
          <xsd:enumeration value="Date of report of investigation + 2 years"/>
          <xsd:enumeration value="Date of subsequent report OR Date of report + 2 years, whichever is the later"/>
          <xsd:enumeration value="Decommissioning"/>
          <xsd:enumeration value="Decommissioning of system + 5 years"/>
          <xsd:enumeration value="Decommissioning/removal"/>
          <xsd:enumeration value="Decommissioning/removal of plant"/>
          <xsd:enumeration value="Decommissioning/removal + 6 years"/>
          <xsd:enumeration value="Decommissioning/Disposal + 15 years"/>
          <xsd:enumeration value="Decommissioning/removal + 40 years"/>
          <xsd:enumeration value="Demolition of property OR Disposal of interest in property"/>
          <xsd:enumeration value="Derecognition + 6 years"/>
          <xsd:enumeration value="Determination of application + 1 year"/>
          <xsd:enumeration value="Determination of application + 6 years"/>
          <xsd:enumeration value="Disposal of equipment + 1 year"/>
          <xsd:enumeration value="Disposal of item + 1 year"/>
          <xsd:enumeration value="Disposal of item + 6 years"/>
          <xsd:enumeration value="Disposal of item + 15 years"/>
          <xsd:enumeration value="Disposal of property"/>
          <xsd:enumeration value="Disposal of property + 12 years"/>
          <xsd:enumeration value="Disposal of property or expiry of consent"/>
          <xsd:enumeration value="Disposal of publications + 1 year"/>
          <xsd:enumeration value="Disposal of radioactive substance + 2 years OR Date of record + 2 years, whichever is the longer"/>
          <xsd:enumeration value="Disposal of records"/>
          <xsd:enumeration value="Disposal of records + 25 years"/>
          <xsd:enumeration value="Dissolution of committee + 50 years"/>
          <xsd:enumeration value="Divestment + 6 years"/>
          <xsd:enumeration value="Duration of job + 1 year"/>
          <xsd:enumeration value="Duration of relationship + 6 years"/>
          <xsd:enumeration value="Duration of work + 10 years"/>
          <xsd:enumeration value="Elimination of risk + 5 years OR Updating of risk assessment + 5 years"/>
          <xsd:enumeration value="End of 'registered student' relationship with institution + 6 years"/>
          <xsd:enumeration value="End of registration + 6 years"/>
          <xsd:enumeration value="Expiry of certification + 6 years OR Superseded + 6 years"/>
          <xsd:enumeration value="Expiry of invitation OR Rejection of application + 6 months OR Completion of approval"/>
          <xsd:enumeration value="Expiry of lease + 12 years"/>
          <xsd:enumeration value="Expiry of lease + 15 years"/>
          <xsd:enumeration value="Expiry of pass + 1 month"/>
          <xsd:enumeration value="Expiry of pass + 1 year"/>
          <xsd:enumeration value="Expiry of policy + 6 years"/>
          <xsd:enumeration value="Final payment on the programme to the UK + 3 years (see note)"/>
          <xsd:enumeration value="Issue + 1 year"/>
          <xsd:enumeration value="Issue of communication + 1 year"/>
          <xsd:enumeration value="Issue of list + 10 years"/>
          <xsd:enumeration value="Issue of new licence"/>
          <xsd:enumeration value="Issue of policy/procedures/strategy + 1 year"/>
          <xsd:enumeration value="Issue of policy/procedures/strategy + 2 years"/>
          <xsd:enumeration value="Issue of policy/procedures/strategy + 3 years"/>
          <xsd:enumeration value="Issue of policy/procedures/strategy + 4 years"/>
          <xsd:enumeration value="Issue of policy/procedures/strategy + 5 years"/>
          <xsd:enumeration value="Issue of publication + 1 year"/>
          <xsd:enumeration value="Issue of revised Code of Practice + 1 year"/>
          <xsd:enumeration value="Last action + 5 years"/>
          <xsd:enumeration value="Last action on application + 1 year"/>
          <xsd:enumeration value="Last action on campaign + 5 years"/>
          <xsd:enumeration value="Last action on case + 1 year"/>
          <xsd:enumeration value="Last action on case + 6 years"/>
          <xsd:enumeration value="Last action on complaint + 1 year"/>
          <xsd:enumeration value="Last action on complaint + 3 years"/>
          <xsd:enumeration value="Last action on consultation + 1 year"/>
          <xsd:enumeration value="Last action on consultation + 3 years"/>
          <xsd:enumeration value="Last action on consultation + 5 years"/>
          <xsd:enumeration value="Last action on development + 5 years"/>
          <xsd:enumeration value="Last action on donation + 6 years"/>
          <xsd:enumeration value="Last action on enquiry + 1 year"/>
          <xsd:enumeration value="Last action on enquiry + 3 years"/>
          <xsd:enumeration value="Last action on event + 5 years"/>
          <xsd:enumeration value="Last action on event + 10 years"/>
          <xsd:enumeration value="Last action on fault + 1 year"/>
          <xsd:enumeration value="Last action on feedback + 1 year"/>
          <xsd:enumeration value="Last action on feedback + 3 years"/>
          <xsd:enumeration value="Last action on incident + 1 year"/>
          <xsd:enumeration value="Last action on incident + 40 years"/>
          <xsd:enumeration value="Last action on inquiry + 10 years"/>
          <xsd:enumeration value="Last action on issue + 1 year"/>
          <xsd:enumeration value="Last action on issue + 20 years"/>
          <xsd:enumeration value="Last action on project + 5 years"/>
          <xsd:enumeration value="Last action on proposal + 1 year"/>
          <xsd:enumeration value="Last action on request + 3 months"/>
          <xsd:enumeration value="Last action on request + 1 year"/>
          <xsd:enumeration value="Last action on request + 5 years"/>
          <xsd:enumeration value="Last action on suggestion + 1 year"/>
          <xsd:enumeration value="Last action on survey + 3 years"/>
          <xsd:enumeration value="Last entry + 5 years"/>
          <xsd:enumeration value="Last entry + 40 years"/>
          <xsd:enumeration value="Life of archives"/>
          <xsd:enumeration value="Life of committee + 3 years"/>
          <xsd:enumeration value="Life of committee + 5 years"/>
          <xsd:enumeration value="Life of committee + 6 years"/>
          <xsd:enumeration value="Life of company + 10 years"/>
          <xsd:enumeration value="Life of course + 1 year"/>
          <xsd:enumeration value="Life of equipment + 6 years"/>
          <xsd:enumeration value="Life of instruction + 6 years"/>
          <xsd:enumeration value="Life of IPR + 6 years"/>
          <xsd:enumeration value="Life of item"/>
          <xsd:enumeration value="Life of item + 6 years"/>
          <xsd:enumeration value="Life of item + 40 years"/>
          <xsd:enumeration value="Life of partnership/arrangement + 6 years"/>
          <xsd:enumeration value="Life of patent + 50 years"/>
          <xsd:enumeration value="Life of patent/End of registration"/>
          <xsd:enumeration value="Life of programme"/>
          <xsd:enumeration value="Life of programme + 10 years"/>
          <xsd:enumeration value="Life of publication"/>
          <xsd:enumeration value="Life of records"/>
          <xsd:enumeration value="Life of records + 25 years"/>
          <xsd:enumeration value="Life of records arranged according to the scheme"/>
          <xsd:enumeration value="Life of records described using the model"/>
          <xsd:enumeration value="Life of resource + 2 years"/>
          <xsd:enumeration value="Life of institution"/>
          <xsd:enumeration value="Life of instruction + 6 years"/>
          <xsd:enumeration value="Life of items"/>
          <xsd:enumeration value="Life of records"/>
          <xsd:enumeration value="Life of records + 25 years"/>
          <xsd:enumeration value="Life of system + 5 years"/>
          <xsd:enumeration value="Life of UHI"/>
          <xsd:enumeration value="N/A"/>
          <xsd:enumeration value="Period for which permission is granted + 6 years"/>
          <xsd:enumeration value="Permanent"/>
          <xsd:enumeration value="Provision of reference + 1 year"/>
          <xsd:enumeration value="Publication/Delivery + 1 year"/>
          <xsd:enumeration value="Publication/Delivery + 3 years"/>
          <xsd:enumeration value="Publication of strategic plan + 1 year"/>
          <xsd:enumeration value="Receipt of application + 1 year"/>
          <xsd:enumeration value="Receipt of notification that application was unsuccessful + 1 year"/>
          <xsd:enumeration value="Receipt of notification that proposal/tender was unsuccessful + 1 year"/>
          <xsd:enumeration value="Rejection + 1 year"/>
          <xsd:enumeration value="Removal of asbestos + 10 years OR Subsequent inspection + 10 years"/>
          <xsd:enumeration value="Removal of waste + 3 years"/>
          <xsd:enumeration value="Removal of waste consignment + 3 years"/>
          <xsd:enumeration value="Return of equipment + 3 months"/>
          <xsd:enumeration value="Return of issued equipment + 1 year"/>
          <xsd:enumeration value="Return of item + 10 years"/>
          <xsd:enumeration value="Return of items + 1 year"/>
          <xsd:enumeration value="Return of loaned item + 10 years"/>
          <xsd:enumeration value="Return of records + 1 year"/>
          <xsd:enumeration value="Review of assessment + 5 years"/>
          <xsd:enumeration value="Review of assessment + 10 years"/>
          <xsd:enumeration value="See HEALTH &amp; SAFETY MANAGEMENT - HAZARDOUS SUBSTANCE EXPOSURE CONTROL."/>
          <xsd:enumeration value="Settlement of case + 6 years"/>
          <xsd:enumeration value="Settlement of claim + 6 years"/>
          <xsd:enumeration value="Settlement of claim + 6 years OR Withdrawal of claim + 6 years"/>
          <xsd:enumeration value="Settlement of complaint + 6 years"/>
          <xsd:enumeration value="Submission of report + 3 years"/>
          <xsd:enumeration value="Superseded"/>
          <xsd:enumeration value="Superseded + 1 year"/>
          <xsd:enumeration value="Superseded + 2 years"/>
          <xsd:enumeration value="Superseded + 3 years"/>
          <xsd:enumeration value="Superseded + 4 years"/>
          <xsd:enumeration value="Superseded + 5 years"/>
          <xsd:enumeration value="Superseded + 6 Years"/>
          <xsd:enumeration value="Superseded + 10 Years"/>
          <xsd:enumeration value="Superseded + 40 Years"/>
          <xsd:enumeration value="Superseded + 50 Years"/>
          <xsd:enumeration value="Termination of accreditation + 1 year"/>
          <xsd:enumeration value="Termination of agreement + 10 years"/>
          <xsd:enumeration value="Termination of appointment"/>
          <xsd:enumeration value="Termination of appointment + 1 year"/>
          <xsd:enumeration value="Termination of appointment + 6 years"/>
          <xsd:enumeration value="Termination of approval"/>
          <xsd:enumeration value="Termination of connection + 1 year"/>
          <xsd:enumeration value="Termination of contract"/>
          <xsd:enumeration value="Termination of contract + 1 year"/>
          <xsd:enumeration value="Termination of contract + 3 years"/>
          <xsd:enumeration value="Termination of contract + 6 years"/>
          <xsd:enumeration value="Termination of contract + 10 years"/>
          <xsd:enumeration value="Termination of contract + 12 years"/>
          <xsd:enumeration value="Termination of contractual relationship + 6 years"/>
          <xsd:enumeration value="Termination of employment + 6 years"/>
          <xsd:enumeration value="Termination of employment + 6 years (as part of employee contract records) except information which is not relevant to the ongoing employment relationship"/>
          <xsd:enumeration value="Termination of employment + 40 years"/>
          <xsd:enumeration value="Termination of employment + 75 years"/>
          <xsd:enumeration value="Termination of grant + 6 years"/>
          <xsd:enumeration value="Termination of involvement + 1 year"/>
          <xsd:enumeration value="Termination of loan + 6 years"/>
          <xsd:enumeration value="Termination of licence + 6 years"/>
          <xsd:enumeration value="Termination of membership + 1 year"/>
          <xsd:enumeration value="Termination of membership + 6 years"/>
          <xsd:enumeration value="Termination of project + 5 years"/>
          <xsd:enumeration value="Termination of relationship + 5 years"/>
          <xsd:enumeration value="Termination of representation"/>
          <xsd:enumeration value="Termination of scheme + 5 years"/>
          <xsd:enumeration value="Termination of sponsorship + 6 years"/>
          <xsd:enumeration value="Termination of status as 'competent person'"/>
          <xsd:enumeration value="Termination of student relationship + 6 years"/>
          <xsd:enumeration value="Termination of supply contract awarded + 6 years"/>
          <xsd:enumeration value="Until all catalogues based on the scheme are superseded"/>
          <xsd:enumeration value="While current"/>
          <xsd:enumeration value="While current (or likely to be current)"/>
          <xsd:enumeration value="While current + 1 year"/>
          <xsd:enumeration value="While materials are current"/>
          <xsd:enumeration value="While prize is awarded"/>
          <xsd:enumeration value="Wind-up/Disposal of company + 6 years"/>
        </xsd:restriction>
      </xsd:simpleType>
    </xsd:element>
    <xsd:element name="j928f9099e4145f8a1f3a9d8f7b9fe40" ma:index="17" ma:taxonomy="true" ma:internalName="j928f9099e4145f8a1f3a9d8f7b9fe40" ma:taxonomyFieldName="UHI_x0020_classification" ma:displayName="UHI classification" ma:readOnly="false" ma:fieldId="{3928f909-9e41-45f8-a1f3-a9d8f7b9fe40}" ma:sspId="b08f9bd9-3094-4ce7-b0b7-c3aa025461b8" ma:termSetId="61a1d7e9-b8a9-4e39-b9ad-4b81c8c47e6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f4093521-f744-424f-badf-d46f55ef15b9}" ma:internalName="TaxCatchAll" ma:readOnly="false" ma:showField="CatchAllData" ma:web="7d750aa3-c304-4ac2-a3b6-ed12a44f3654">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f4093521-f744-424f-badf-d46f55ef15b9}" ma:internalName="TaxCatchAllLabel" ma:readOnly="true" ma:showField="CatchAllDataLabel" ma:web="7d750aa3-c304-4ac2-a3b6-ed12a44f3654">
      <xsd:complexType>
        <xsd:complexContent>
          <xsd:extension base="dms:MultiChoiceLookup">
            <xsd:sequence>
              <xsd:element name="Value" type="dms:Lookup" maxOccurs="unbounded" minOccurs="0" nillable="true"/>
            </xsd:sequence>
          </xsd:extension>
        </xsd:complexContent>
      </xsd:complexType>
    </xsd:element>
    <xsd:element name="n0164ad3d5b84a57907af32d91eb6282" ma:index="31" nillable="true" ma:taxonomy="true" ma:internalName="n0164ad3d5b84a57907af32d91eb6282" ma:taxonomyFieldName="Document_x0020_category0" ma:displayName="Document category" ma:readOnly="false" ma:default="" ma:fieldId="{f13351a5-9ca1-41a8-9f13-9c7ef6554456}" ma:sspId="b08f9bd9-3094-4ce7-b0b7-c3aa025461b8" ma:termSetId="dada7266-7d6e-475c-8748-82fe8ccbf049"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c69c838-2a37-4aa6-b816-de272965bf9b" elementFormDefault="qualified">
    <xsd:import namespace="http://schemas.microsoft.com/office/2006/documentManagement/types"/>
    <xsd:import namespace="http://schemas.microsoft.com/office/infopath/2007/PartnerControls"/>
    <xsd:element name="Academic_x0020_year" ma:index="3" nillable="true" ma:displayName="Academic year" ma:default="2023/24" ma:format="Dropdown" ma:internalName="Academic_x0020_year0" ma:readOnly="false">
      <xsd:simpleType>
        <xsd:restriction base="dms:Choice">
          <xsd:enumeration value="1997/98"/>
          <xsd:enumeration value="1998/99"/>
          <xsd:enumeration value="1999/00"/>
          <xsd:enumeration value="2000/01"/>
          <xsd:enumeration value="2001/02"/>
          <xsd:enumeration value="2002/03"/>
          <xsd:enumeration value="2003/04"/>
          <xsd:enumeration value="2004/05"/>
          <xsd:enumeration value="2005/06"/>
          <xsd:enumeration value="2006/07"/>
          <xsd:enumeration value="2007/08"/>
          <xsd:enumeration value="2008/09"/>
          <xsd:enumeration value="2009/10"/>
          <xsd:enumeration value="2010/11"/>
          <xsd:enumeration value="2011/12"/>
          <xsd:enumeration value="2012/13"/>
          <xsd:enumeration value="2013/14"/>
          <xsd:enumeration value="2014/15"/>
          <xsd:enumeration value="2015/16"/>
          <xsd:enumeration value="2016/17"/>
          <xsd:enumeration value="2017/18"/>
          <xsd:enumeration value="2018/19"/>
          <xsd:enumeration value="2019/20"/>
          <xsd:enumeration value="2020/21"/>
          <xsd:enumeration value="2021/22"/>
          <xsd:enumeration value="2022/23"/>
          <xsd:enumeration value="2023/24"/>
          <xsd:enumeration value="2024/25"/>
          <xsd:enumeration value="2025/26"/>
        </xsd:restriction>
      </xsd:simpleType>
    </xsd:element>
    <xsd:element name="Policy_x0020_code" ma:index="10" nillable="true" ma:displayName="Policy code" ma:internalName="Policy_x0020_code" ma:readOnly="false">
      <xsd:simpleType>
        <xsd:restriction base="dms:Text">
          <xsd:maxLength value="255"/>
        </xsd:restriction>
      </xsd:simpleType>
    </xsd:element>
    <xsd:element name="i6xd" ma:index="11" nillable="true" ma:displayName="Person or Group" ma:list="UserInfo" ma:SearchPeopleOnly="false" ma:SharePointGroup="0" ma:internalName="i6xd"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x0064_mq9" ma:index="12" nillable="true" ma:displayName="Policy category" ma:internalName="_x0064_mq9" ma:readOnly="false">
      <xsd:simpleType>
        <xsd:restriction base="dms:Text"/>
      </xsd:simpleType>
    </xsd:element>
    <xsd:element name="MediaServiceMetadata" ma:index="27" nillable="true" ma:displayName="MediaServiceMetadata" ma:hidden="true" ma:internalName="MediaServiceMetadata" ma:readOnly="true">
      <xsd:simpleType>
        <xsd:restriction base="dms:Note"/>
      </xsd:simpleType>
    </xsd:element>
    <xsd:element name="MediaServiceFastMetadata" ma:index="28" nillable="true" ma:displayName="MediaServiceFastMetadata" ma:hidden="true" ma:internalName="MediaServiceFastMetadata" ma:readOnly="true">
      <xsd:simpleType>
        <xsd:restriction base="dms:Note"/>
      </xsd:simpleType>
    </xsd:element>
    <xsd:element name="MediaServiceAutoKeyPoints" ma:index="29" nillable="true" ma:displayName="MediaServiceAutoKeyPoints" ma:hidden="true" ma:internalName="MediaServiceAutoKeyPoints" ma:readOnly="true">
      <xsd:simpleType>
        <xsd:restriction base="dms:Note"/>
      </xsd:simpleType>
    </xsd:element>
    <xsd:element name="MediaServiceKeyPoints" ma:index="30" nillable="true" ma:displayName="KeyPoints" ma:hidden="true" ma:internalName="MediaServiceKeyPoints" ma:readOnly="true">
      <xsd:simpleType>
        <xsd:restriction base="dms:Note"/>
      </xsd:simpleType>
    </xsd:element>
    <xsd:element name="lcf76f155ced4ddcb4097134ff3c332f" ma:index="32" nillable="true" ma:taxonomy="true" ma:internalName="lcf76f155ced4ddcb4097134ff3c332f" ma:taxonomyFieldName="MediaServiceImageTags" ma:displayName="Image Tags" ma:readOnly="false" ma:fieldId="{5cf76f15-5ced-4ddc-b409-7134ff3c332f}" ma:taxonomyMulti="true" ma:sspId="b08f9bd9-3094-4ce7-b0b7-c3aa025461b8" ma:termSetId="09814cd3-568e-fe90-9814-8d621ff8fb84" ma:anchorId="fba54fb3-c3e1-fe81-a776-ca4b69148c4d" ma:open="true" ma:isKeyword="false">
      <xsd:complexType>
        <xsd:sequence>
          <xsd:element ref="pc:Terms" minOccurs="0" maxOccurs="1"/>
        </xsd:sequence>
      </xsd:complexType>
    </xsd:element>
    <xsd:element name="MediaServiceDateTaken" ma:index="33" nillable="true" ma:displayName="MediaServiceDateTaken" ma:hidden="true" ma:internalName="MediaServiceDateTaken" ma:readOnly="true">
      <xsd:simpleType>
        <xsd:restriction base="dms:Text"/>
      </xsd:simpleType>
    </xsd:element>
    <xsd:element name="MediaServiceOCR" ma:index="34" nillable="true" ma:displayName="Extracted Text" ma:hidden="true" ma:internalName="MediaServiceOCR" ma:readOnly="true">
      <xsd:simpleType>
        <xsd:restriction base="dms:Note"/>
      </xsd:simpleType>
    </xsd:element>
    <xsd:element name="MediaServiceGenerationTime" ma:index="35" nillable="true" ma:displayName="MediaServiceGenerationTime" ma:hidden="true" ma:internalName="MediaServiceGenerationTime" ma:readOnly="true">
      <xsd:simpleType>
        <xsd:restriction base="dms:Text"/>
      </xsd:simpleType>
    </xsd:element>
    <xsd:element name="MediaServiceEventHashCode" ma:index="36" nillable="true" ma:displayName="MediaServiceEventHashCode" ma:hidden="true" ma:internalName="MediaServiceEventHashCode" ma:readOnly="true">
      <xsd:simpleType>
        <xsd:restriction base="dms:Text"/>
      </xsd:simpleType>
    </xsd:element>
    <xsd:element name="MediaServiceObjectDetectorVersions" ma:index="37" nillable="true" ma:displayName="MediaServiceObjectDetectorVersions" ma:hidden="true" ma:indexed="true" ma:internalName="MediaServiceObjectDetectorVersions" ma:readOnly="true">
      <xsd:simpleType>
        <xsd:restriction base="dms:Text"/>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Scope" ma:index="39" nillable="true" ma:displayName="Scope" ma:default="University Staff Only" ma:format="Dropdown" ma:internalName="Scope">
      <xsd:simpleType>
        <xsd:restriction base="dms:Choice">
          <xsd:enumeration value="University Staff Only"/>
          <xsd:enumeration value="All Partnership Staff"/>
          <xsd:enumeration value="All Partnership Staff and Students"/>
          <xsd:enumeration value="Al Partnership Staff, Students and External Examiners"/>
          <xsd:enumeration value="All Partnership Staff, Students, External Examiners and EX Staff"/>
          <xsd:enumeration value="All Partnership Staff, External Examiners and EX Staff"/>
          <xsd:enumeration value="All Partnership Staff and External Examiners"/>
          <xsd:enumeration value="All Partnership Staff, Students and Externals"/>
          <xsd:enumeration value="All Partnership Staff and Externals"/>
        </xsd:restriction>
      </xsd:simpleType>
    </xsd:element>
    <xsd:element name="PolicyOwner" ma:index="40" nillable="true" ma:displayName="Policy Owner" ma:format="Dropdown" ma:list="UserInfo" ma:SharePointGroup="0" ma:internalName="Policy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LengthInSeconds" ma:index="41" nillable="true" ma:displayName="MediaLengthInSeconds" ma:hidden="true" ma:internalName="MediaLengthInSeconds" ma:readOnly="true">
      <xsd:simpleType>
        <xsd:restriction base="dms:Unknown"/>
      </xsd:simpleType>
    </xsd:element>
    <xsd:element name="UHIPartnershipPractitionerGroupresponsibility" ma:index="42" nillable="true" ma:displayName="UHI Partnership Practitioner Group or Department responsibility" ma:format="Dropdown" ma:internalName="UHIPartnershipPractitionerGroupresponsibility">
      <xsd:simpleType>
        <xsd:restriction base="dms:Note">
          <xsd:maxLength value="255"/>
        </xsd:restriction>
      </xsd:simpleType>
    </xsd:element>
    <xsd:element name="Policyreviewer" ma:index="43" nillable="true" ma:displayName="Policy reviewer" ma:format="Dropdown" ma:internalName="Policyreviewer">
      <xsd:simpleType>
        <xsd:restriction base="dms:Text">
          <xsd:maxLength value="255"/>
        </xsd:restriction>
      </xsd:simpleType>
    </xsd:element>
    <xsd:element name="SETAreaofActivity" ma:index="44" nillable="true" ma:displayName="Responsible Executive" ma:format="Dropdown" ma:internalName="SETAreaofActivity">
      <xsd:simpleType>
        <xsd:restriction base="dms:Choice">
          <xsd:enumeration value="Chief Financial Officer"/>
          <xsd:enumeration value="Chief Operating Officer"/>
          <xsd:enumeration value="Deputy-Principal Academic and Research"/>
          <xsd:enumeration value="Vice-Principal Student Recruitment and Growth"/>
          <xsd:enumeration value="University Secretary"/>
        </xsd:restriction>
      </xsd:simpleType>
    </xsd:element>
    <xsd:element name="Directorate" ma:index="45" nillable="true" ma:displayName="Directorate" ma:format="Dropdown" ma:internalName="Directorate">
      <xsd:simpleType>
        <xsd:restriction base="dms:Choice">
          <xsd:enumeration value="Corporate Governance"/>
          <xsd:enumeration value="Economic Development and Advancement"/>
          <xsd:enumeration value="Faculty of Arts, Humanities, Business and Education"/>
          <xsd:enumeration value="Faculty of Science, Health and Engineering"/>
          <xsd:enumeration value="FE and Regional skills planning"/>
          <xsd:enumeration value="Finance"/>
          <xsd:enumeration value="Learning, Teaching and Student Experience"/>
          <xsd:enumeration value="MIS and Registry"/>
          <xsd:enumeration value="Physical and Digital Infrastructure"/>
          <xsd:enumeration value="Research and Innovation"/>
          <xsd:enumeration value="Strategy, People and Culture"/>
          <xsd:enumeration value="Student Growth including Recruitment and Marketing"/>
          <xsd:enumeration value="Transformation and Business Planning"/>
        </xsd:restriction>
      </xsd:simpleType>
    </xsd:element>
    <xsd:element name="Department" ma:index="46" nillable="true" ma:displayName="Department" ma:format="Dropdown" ma:internalName="Department">
      <xsd:simpleType>
        <xsd:restriction base="dms:Choice">
          <xsd:enumeration value="Academic Practice Development"/>
          <xsd:enumeration value="Academic Standards and Enhancement"/>
          <xsd:enumeration value="Admissions"/>
          <xsd:enumeration value="Archives and Information Governance"/>
          <xsd:enumeration value="Facilities, Procurement, Residences, Health and Safety, IT Support, Sustainability"/>
          <xsd:enumeration value="Finance"/>
          <xsd:enumeration value="Human Resources"/>
          <xsd:enumeration value="International"/>
          <xsd:enumeration value="ITDI"/>
          <xsd:enumeration value="Libraries"/>
          <xsd:enumeration value="Student Recruitment"/>
          <xsd:enumeration value="Student Experience"/>
        </xsd:restriction>
      </xsd:simpleType>
    </xsd:element>
    <xsd:element name="Version_x0020_Type_x0020__x0028_Major_x002f__x0020_Minor_x0029_" ma:index="48" nillable="true" ma:displayName="Version Type (Major/ Minor)" ma:default="Major" ma:format="Dropdown" ma:internalName="Version_x0020_Type_x0020__x0028_Major_x002f__x0020_Minor_x0029_">
      <xsd:simpleType>
        <xsd:restriction base="dms:Choice">
          <xsd:enumeration value="Major"/>
          <xsd:enumeration value="Minor"/>
        </xsd:restriction>
      </xsd:simpleType>
    </xsd:element>
    <xsd:element name="Last_x0020_Reviewed_x0020_Date" ma:index="49" ma:displayName="Last Reviewed Date" ma:format="DateOnly" ma:internalName="Last_x0020_Reviewed_x0020_Date">
      <xsd:simpleType>
        <xsd:restriction base="dms:DateTime"/>
      </xsd:simpleType>
    </xsd:element>
    <xsd:element name="Review_x0020_cycle_x0020__x0028_months_x0029_" ma:index="50" ma:displayName="Review cycle (months)" ma:default="36" ma:format="Dropdown" ma:internalName="Review_x0020_cycle_x0020__x0028_months_x0029_"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7d750aa3-c304-4ac2-a3b6-ed12a44f3654" elementFormDefault="qualified">
    <xsd:import namespace="http://schemas.microsoft.com/office/2006/documentManagement/types"/>
    <xsd:import namespace="http://schemas.microsoft.com/office/infopath/2007/PartnerControls"/>
    <xsd:element name="Next_x0020_review_x0020_date" ma:index="7" nillable="true" ma:displayName="Next review date" ma:format="DateOnly" ma:internalName="Next_x0020_review_x0020_date" ma:readOnly="false">
      <xsd:simpleType>
        <xsd:restriction base="dms:DateTime"/>
      </xsd:simpleType>
    </xsd:element>
    <xsd:element name="Policy_x0020_owner_x0020__x0028_Department_x0029_" ma:index="8" ma:displayName="Owner (Department)" ma:default="Academic Directorate" ma:format="Dropdown" ma:internalName="Policy_x0020_owner_x0020__x0028_Department_x0029_" ma:readOnly="false">
      <xsd:simpleType>
        <xsd:restriction base="dms:Choice">
          <xsd:enumeration value="Academic Directorate"/>
          <xsd:enumeration value="Academic Registry"/>
          <xsd:enumeration value="Communications"/>
          <xsd:enumeration value="Corporate Governance"/>
          <xsd:enumeration value="Development"/>
          <xsd:enumeration value="Enterprise"/>
          <xsd:enumeration value="Facilities"/>
          <xsd:enumeration value="Finance"/>
          <xsd:enumeration value="Governance and Records Management"/>
          <xsd:enumeration value="Human Resources"/>
          <xsd:enumeration value="Internal Audit"/>
          <xsd:enumeration value="ITDI"/>
          <xsd:enumeration value="Learning and Teaching"/>
          <xsd:enumeration value="LIS"/>
          <xsd:enumeration value="Marketing"/>
          <xsd:enumeration value="Research"/>
          <xsd:enumeration value="Student Registry"/>
          <xsd:enumeration value="Student Services"/>
        </xsd:restriction>
      </xsd:simpleType>
    </xsd:element>
    <xsd:element name="gb62d9f7f39b4eb293c666f5a8e278c8" ma:index="18" nillable="true" ma:taxonomy="true" ma:internalName="gb62d9f7f39b4eb293c666f5a8e278c8" ma:taxonomyFieldName="Approving_x0020_Committee" ma:displayName="Approving Committee" ma:readOnly="false" ma:fieldId="{0b62d9f7-f39b-4eb2-93c6-66f5a8e278c8}" ma:sspId="b08f9bd9-3094-4ce7-b0b7-c3aa025461b8" ma:termSetId="f483ae81-4a0e-497a-955c-a96a72c98b21" ma:anchorId="00000000-0000-0000-0000-000000000000" ma:open="false" ma:isKeyword="false">
      <xsd:complexType>
        <xsd:sequence>
          <xsd:element ref="pc:Terms" minOccurs="0" maxOccurs="1"/>
        </xsd:sequence>
      </xsd:complexType>
    </xsd:element>
    <xsd:element name="SharedWithUsers" ma:index="25"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hidden="true" ma:internalName="SharedWithDetail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5" ma:displayName="Author"/>
        <xsd:element ref="dcterms:created" minOccurs="0" maxOccurs="1"/>
        <xsd:element ref="dc:identifier" minOccurs="0" maxOccurs="1"/>
        <xsd:element name="contentType" minOccurs="0" maxOccurs="1" type="xsd:string" ma:displayName="Content Type"/>
        <xsd:element ref="dc:title" minOccurs="0" maxOccurs="1" ma:index="1" ma:displayName="Statu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b08f9bd9-3094-4ce7-b0b7-c3aa025461b8" ContentTypeId="0x010100AAD73BA2634B424AB47E3F5D439BEB59" PreviousValue="false" LastSyncTimeStamp="2016-07-05T12:46:09.05Z"/>
</file>

<file path=customXml/itemProps1.xml><?xml version="1.0" encoding="utf-8"?>
<ds:datastoreItem xmlns:ds="http://schemas.openxmlformats.org/officeDocument/2006/customXml" ds:itemID="{727F7922-FFF1-4C90-B44E-B2031ECEBF99}">
  <ds:schemaRefs>
    <ds:schemaRef ds:uri="http://schemas.microsoft.com/office/infopath/2007/PartnerControls"/>
    <ds:schemaRef ds:uri="http://purl.org/dc/elements/1.1/"/>
    <ds:schemaRef ds:uri="http://purl.org/dc/terms/"/>
    <ds:schemaRef ds:uri="f0cb27fe-11ca-4158-bb63-b4fdb41c99c9"/>
    <ds:schemaRef ds:uri="http://purl.org/dc/dcmitype/"/>
    <ds:schemaRef ds:uri="c6828bdb-70f4-4d46-b7af-df8908c25e4e"/>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7B902B5A-7456-414B-AD5B-439F612CAC7E}">
  <ds:schemaRefs>
    <ds:schemaRef ds:uri="http://schemas.openxmlformats.org/officeDocument/2006/bibliography"/>
  </ds:schemaRefs>
</ds:datastoreItem>
</file>

<file path=customXml/itemProps3.xml><?xml version="1.0" encoding="utf-8"?>
<ds:datastoreItem xmlns:ds="http://schemas.openxmlformats.org/officeDocument/2006/customXml" ds:itemID="{B1201847-8F8E-4772-A1C1-FAAF5B7066A0}"/>
</file>

<file path=customXml/itemProps4.xml><?xml version="1.0" encoding="utf-8"?>
<ds:datastoreItem xmlns:ds="http://schemas.openxmlformats.org/officeDocument/2006/customXml" ds:itemID="{028733AC-97D4-4D9E-AAB5-FF0104B25646}">
  <ds:schemaRefs>
    <ds:schemaRef ds:uri="http://schemas.microsoft.com/sharepoint/v3/contenttype/forms"/>
  </ds:schemaRefs>
</ds:datastoreItem>
</file>

<file path=customXml/itemProps5.xml><?xml version="1.0" encoding="utf-8"?>
<ds:datastoreItem xmlns:ds="http://schemas.openxmlformats.org/officeDocument/2006/customXml" ds:itemID="{86A5A8AE-D739-4AC1-ABD3-A64213BA1C23}"/>
</file>

<file path=docProps/app.xml><?xml version="1.0" encoding="utf-8"?>
<Properties xmlns="http://schemas.openxmlformats.org/officeDocument/2006/extended-properties" xmlns:vt="http://schemas.openxmlformats.org/officeDocument/2006/docPropsVTypes">
  <Template>Normal</Template>
  <TotalTime>0</TotalTime>
  <Pages>13</Pages>
  <Words>2707</Words>
  <Characters>15433</Characters>
  <Application>Microsoft Office Word</Application>
  <DocSecurity>4</DocSecurity>
  <Lines>128</Lines>
  <Paragraphs>36</Paragraphs>
  <ScaleCrop>false</ScaleCrop>
  <Company>Microsoft</Company>
  <LinksUpToDate>false</LinksUpToDate>
  <CharactersWithSpaces>18104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Microsoft Office User</dc:creator>
  <cp:keywords/>
  <cp:lastModifiedBy>Nicholas Oakley</cp:lastModifiedBy>
  <cp:revision>2</cp:revision>
  <cp:lastPrinted>2022-03-25T06:43:00Z</cp:lastPrinted>
  <dcterms:created xsi:type="dcterms:W3CDTF">2025-11-19T08:17:00Z</dcterms:created>
  <dcterms:modified xsi:type="dcterms:W3CDTF">2025-11-19T08:17:00Z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0x010100AAD73BA2634B424AB47E3F5D439BEB59008296AD452A7A9D47874018381546D1E40058AE563E2F814E48B3E2AC62C42DC8EA</vt:lpwstr>
  </property>
  <property fmtid="{D5CDD505-2E9C-101B-9397-08002B2CF9AE}" pid="3" name="n0164ad3d5b84a57907af32d91eb6282">
    <vt:lpwstr/>
  </property>
  <property fmtid="{D5CDD505-2E9C-101B-9397-08002B2CF9AE}" pid="4" name="TaxCatchAll">
    <vt:lpwstr>6;#Key student administration policy records|34398364-95b3-4c58-8d0e-b6ec9546d9ff</vt:lpwstr>
  </property>
  <property fmtid="{D5CDD505-2E9C-101B-9397-08002B2CF9AE}" pid="5" name="j928f9099e4145f8a1f3a9d8f7b9fe40">
    <vt:lpwstr>Key student administration policy records|34398364-95b3-4c58-8d0e-b6ec9546d9ff</vt:lpwstr>
  </property>
  <property fmtid="{D5CDD505-2E9C-101B-9397-08002B2CF9AE}" pid="6" name="Document_x0020_category">
    <vt:lpwstr/>
  </property>
  <property fmtid="{D5CDD505-2E9C-101B-9397-08002B2CF9AE}" pid="7" name="Document category">
    <vt:lpwstr/>
  </property>
  <property fmtid="{D5CDD505-2E9C-101B-9397-08002B2CF9AE}" pid="8" name="UHI classification">
    <vt:lpwstr>47;#Key student administration policy records|34398364-95b3-4c58-8d0e-b6ec9546d9ff</vt:lpwstr>
  </property>
  <property fmtid="{D5CDD505-2E9C-101B-9397-08002B2CF9AE}" pid="9" name="UHI_x0020_classification">
    <vt:lpwstr>47;#Key student administration policy records|34398364-95b3-4c58-8d0e-b6ec9546d9ff</vt:lpwstr>
  </property>
  <property fmtid="{D5CDD505-2E9C-101B-9397-08002B2CF9AE}" pid="10" name="Document category1">
    <vt:lpwstr/>
  </property>
  <property fmtid="{D5CDD505-2E9C-101B-9397-08002B2CF9AE}" pid="11" name="Document_x0020_category1">
    <vt:lpwstr/>
  </property>
  <property fmtid="{D5CDD505-2E9C-101B-9397-08002B2CF9AE}" pid="12" name="Document category0">
    <vt:lpwstr/>
  </property>
  <property fmtid="{D5CDD505-2E9C-101B-9397-08002B2CF9AE}" pid="13" name="Document_x0020_category0">
    <vt:lpwstr/>
  </property>
  <property fmtid="{D5CDD505-2E9C-101B-9397-08002B2CF9AE}" pid="14" name="Approving Committee">
    <vt:lpwstr/>
  </property>
  <property fmtid="{D5CDD505-2E9C-101B-9397-08002B2CF9AE}" pid="15" name="Approving_x0020_Committee">
    <vt:lpwstr/>
  </property>
  <property fmtid="{D5CDD505-2E9C-101B-9397-08002B2CF9AE}" pid="16" name="MediaServiceImageTags">
    <vt:lpwstr/>
  </property>
  <property fmtid="{D5CDD505-2E9C-101B-9397-08002B2CF9AE}" pid="17" name="Academic year">
    <vt:lpwstr>2023/24</vt:lpwstr>
  </property>
</Properties>
</file>